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0"/>
  </p:notesMasterIdLst>
  <p:handoutMasterIdLst>
    <p:handoutMasterId r:id="rId71"/>
  </p:handoutMasterIdLst>
  <p:sldIdLst>
    <p:sldId id="486" r:id="rId6"/>
    <p:sldId id="408" r:id="rId7"/>
    <p:sldId id="409" r:id="rId8"/>
    <p:sldId id="410" r:id="rId9"/>
    <p:sldId id="411" r:id="rId10"/>
    <p:sldId id="412" r:id="rId11"/>
    <p:sldId id="413" r:id="rId12"/>
    <p:sldId id="414" r:id="rId13"/>
    <p:sldId id="415" r:id="rId14"/>
    <p:sldId id="416" r:id="rId15"/>
    <p:sldId id="417" r:id="rId16"/>
    <p:sldId id="491" r:id="rId17"/>
    <p:sldId id="472" r:id="rId18"/>
    <p:sldId id="420" r:id="rId19"/>
    <p:sldId id="421" r:id="rId20"/>
    <p:sldId id="422" r:id="rId21"/>
    <p:sldId id="474" r:id="rId22"/>
    <p:sldId id="424" r:id="rId23"/>
    <p:sldId id="425" r:id="rId24"/>
    <p:sldId id="426" r:id="rId25"/>
    <p:sldId id="427" r:id="rId26"/>
    <p:sldId id="428" r:id="rId27"/>
    <p:sldId id="429" r:id="rId28"/>
    <p:sldId id="475" r:id="rId29"/>
    <p:sldId id="431" r:id="rId30"/>
    <p:sldId id="455" r:id="rId31"/>
    <p:sldId id="432" r:id="rId32"/>
    <p:sldId id="487" r:id="rId33"/>
    <p:sldId id="488" r:id="rId34"/>
    <p:sldId id="433" r:id="rId35"/>
    <p:sldId id="476" r:id="rId36"/>
    <p:sldId id="435" r:id="rId37"/>
    <p:sldId id="492" r:id="rId38"/>
    <p:sldId id="437" r:id="rId39"/>
    <p:sldId id="438" r:id="rId40"/>
    <p:sldId id="439" r:id="rId41"/>
    <p:sldId id="440" r:id="rId42"/>
    <p:sldId id="441" r:id="rId43"/>
    <p:sldId id="489" r:id="rId44"/>
    <p:sldId id="490" r:id="rId45"/>
    <p:sldId id="442" r:id="rId46"/>
    <p:sldId id="443" r:id="rId47"/>
    <p:sldId id="444" r:id="rId48"/>
    <p:sldId id="445" r:id="rId49"/>
    <p:sldId id="446" r:id="rId50"/>
    <p:sldId id="447" r:id="rId51"/>
    <p:sldId id="448" r:id="rId52"/>
    <p:sldId id="449" r:id="rId53"/>
    <p:sldId id="450" r:id="rId54"/>
    <p:sldId id="451" r:id="rId55"/>
    <p:sldId id="458" r:id="rId56"/>
    <p:sldId id="452" r:id="rId57"/>
    <p:sldId id="453" r:id="rId58"/>
    <p:sldId id="454" r:id="rId59"/>
    <p:sldId id="459" r:id="rId60"/>
    <p:sldId id="460" r:id="rId61"/>
    <p:sldId id="461" r:id="rId62"/>
    <p:sldId id="462" r:id="rId63"/>
    <p:sldId id="463" r:id="rId64"/>
    <p:sldId id="465" r:id="rId65"/>
    <p:sldId id="466" r:id="rId66"/>
    <p:sldId id="471" r:id="rId67"/>
    <p:sldId id="467" r:id="rId68"/>
    <p:sldId id="298" r:id="rId69"/>
  </p:sldIdLst>
  <p:sldSz cx="9144000" cy="6858000" type="screen4x3"/>
  <p:notesSz cx="6858000" cy="9144000"/>
  <p:embeddedFontLst>
    <p:embeddedFont>
      <p:font typeface="Noto Sans Symbols" panose="020B0604020202020204" charset="0"/>
      <p:regular r:id="rId72"/>
      <p:bold r:id="rId73"/>
      <p:italic r:id="rId74"/>
      <p:boldItalic r:id="rId75"/>
    </p:embeddedFont>
    <p:embeddedFont>
      <p:font typeface="Segoe UI" panose="020B0502040204020203" pitchFamily="34" charset="0"/>
      <p:regular r:id="rId76"/>
      <p:bold r:id="rId77"/>
      <p:italic r:id="rId78"/>
      <p:boldItalic r:id="rId79"/>
    </p:embeddedFont>
    <p:embeddedFont>
      <p:font typeface="Verdana" panose="020B060403050404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2" pos="295" userDrawn="1">
          <p15:clr>
            <a:srgbClr val="A4A3A4"/>
          </p15:clr>
        </p15:guide>
        <p15:guide id="4" orient="horz" pos="119" userDrawn="1">
          <p15:clr>
            <a:srgbClr val="A4A3A4"/>
          </p15:clr>
        </p15:guide>
        <p15:guide id="6" orient="horz" pos="981" userDrawn="1">
          <p15:clr>
            <a:srgbClr val="A4A3A4"/>
          </p15:clr>
        </p15:guide>
        <p15:guide id="8" pos="5443" userDrawn="1">
          <p15:clr>
            <a:srgbClr val="A4A3A4"/>
          </p15:clr>
        </p15:guide>
        <p15:guide id="9" orient="horz" pos="73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herla, Bhanuprakash" initials="SB" lastIdx="11" clrIdx="7">
    <p:extLst>
      <p:ext uri="{19B8F6BF-5375-455C-9EA6-DF929625EA0E}">
        <p15:presenceInfo xmlns:p15="http://schemas.microsoft.com/office/powerpoint/2012/main" userId="S::bhanuprakash.sherla1@pearson.com::5b20508d-6c0f-42af-b8db-6b4d3ca3fbf6" providerId="AD"/>
      </p:ext>
    </p:extLst>
  </p:cmAuthor>
  <p:cmAuthor id="1" name="Ruchi Sachdev" initials="" lastIdx="8" clrIdx="1"/>
  <p:cmAuthor id="8" name="Buonanno, Lena" initials="BL" lastIdx="15" clrIdx="8">
    <p:extLst>
      <p:ext uri="{19B8F6BF-5375-455C-9EA6-DF929625EA0E}">
        <p15:presenceInfo xmlns:p15="http://schemas.microsoft.com/office/powerpoint/2012/main" userId="S::lena.buonanno@pearson.com::b7db25ab-1acc-4b12-b56c-c0da7966ba58" providerId="AD"/>
      </p:ext>
    </p:extLst>
  </p:cmAuthor>
  <p:cmAuthor id="2" name="Sarah Reusché" initials="" lastIdx="13" clrIdx="2"/>
  <p:cmAuthor id="9" name="Mike K Casey " initials="MKC" lastIdx="16" clrIdx="9">
    <p:extLst>
      <p:ext uri="{19B8F6BF-5375-455C-9EA6-DF929625EA0E}">
        <p15:presenceInfo xmlns:p15="http://schemas.microsoft.com/office/powerpoint/2012/main" userId="S-1-5-21-651466693-4105645161-1697256129-3244" providerId="AD"/>
      </p:ext>
    </p:extLst>
  </p:cmAuthor>
  <p:cmAuthor id="3" name="Nitin Shankar" initials="" lastIdx="6" clrIdx="3"/>
  <p:cmAuthor id="10" name="CE" initials="CE" lastIdx="6"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83211" autoAdjust="0"/>
  </p:normalViewPr>
  <p:slideViewPr>
    <p:cSldViewPr snapToGrid="0" snapToObjects="1">
      <p:cViewPr varScale="1">
        <p:scale>
          <a:sx n="110" d="100"/>
          <a:sy n="110" d="100"/>
        </p:scale>
        <p:origin x="1644" y="108"/>
      </p:cViewPr>
      <p:guideLst>
        <p:guide orient="horz" pos="3929"/>
        <p:guide pos="295"/>
        <p:guide orient="horz" pos="119"/>
        <p:guide orient="horz" pos="981"/>
        <p:guide pos="5443"/>
        <p:guide orient="horz" pos="731"/>
      </p:guideLst>
    </p:cSldViewPr>
  </p:slideViewPr>
  <p:outlineViewPr>
    <p:cViewPr>
      <p:scale>
        <a:sx n="33" d="100"/>
        <a:sy n="33" d="100"/>
      </p:scale>
      <p:origin x="0" y="-7387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15F407B0-A6A5-4D40-9D0E-CEB900A3053B}"/>
    <pc:docChg chg="modSld">
      <pc:chgData name="Chellapandi Murugan" userId="213f20c9-52d8-446b-ab6b-14b65f01aa8b" providerId="ADAL" clId="{15F407B0-A6A5-4D40-9D0E-CEB900A3053B}" dt="2024-03-23T13:44:18.091" v="1" actId="20577"/>
      <pc:docMkLst>
        <pc:docMk/>
      </pc:docMkLst>
      <pc:sldChg chg="modSp mod">
        <pc:chgData name="Chellapandi Murugan" userId="213f20c9-52d8-446b-ab6b-14b65f01aa8b" providerId="ADAL" clId="{15F407B0-A6A5-4D40-9D0E-CEB900A3053B}" dt="2024-03-23T13:44:18.091" v="1" actId="20577"/>
        <pc:sldMkLst>
          <pc:docMk/>
          <pc:sldMk cId="1967394056" sldId="476"/>
        </pc:sldMkLst>
        <pc:spChg chg="mod">
          <ac:chgData name="Chellapandi Murugan" userId="213f20c9-52d8-446b-ab6b-14b65f01aa8b" providerId="ADAL" clId="{15F407B0-A6A5-4D40-9D0E-CEB900A3053B}" dt="2024-03-23T13:44:18.091" v="1" actId="20577"/>
          <ac:spMkLst>
            <pc:docMk/>
            <pc:sldMk cId="1967394056" sldId="4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Figure 12.6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1979 to 2023, in increments of 4 years. The vertical axis represents real government purchases in billions of 2017 dollars, and ranges from 0 to $4,000, in increments of 4 years. The area for recession periods, 1980 to 1981, 1982 to 1983, 1990 to 1991, 2001 to 2002, 2007 to 2009, and 2020 are shaded. The line starts at 1,800 in 1979, rises through 2,500 in 1991, 2,700 in 2000, 3,300 in 2008, falls to 2,800 in 2014, rises to 3,600 in 2020, and ends at 3,700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124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Figure 12.7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 and ranges from 1979 to 2023, in increments of 4 years. The vertical axis represents real net exports in billions of 2017 dollars, and ranges from 0 to negative 1,400, in increments of 200. The area for recession periods, 1980 to 1981, 1982 to 1983, 1990 to 1991, 2001 to 2002, 2007 to 2009, and 2020 are shaded. The line starts at negative 10 in 1979, rises to 10 in 1980, falls to negative 210 in 1987, rises to 0 in 1992, falls to negative 700 in 2007, rises to negative 380 in 2009, falls to negative 640 in 2019, rises to negative 580 in 2020, falls to negative 1,100 in 2022, and rises to negative 960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3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44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quantity of Pepsi produced in bottles, and the Y axis represents quantity of Pepsi purchased in bottles. The line for quantity of Pepsi produced = quantity of Pepsi purchased, rises at a 45 degree angle from the origin across the graph. The line intersects points A (4, 4), and B (8, 8), with points C (6, 10) and D (8, 4) as outliers.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965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real G D P, Y, in trillions of 2017 dollars, and ranges from 0 to $26, in increments of 2. The vertical axis represents real aggregate expenditure, A E, in trillions of 2017 dollars, and ranges from 0 to $26, in increments of 2. The 45 degree line Y = A E rises from the origin through the point (20, 20), to the upper right corner. All points of macroeconomics equilibrium must lie on the 45 degree line. Planned aggregate expenditure is greater than G D P for points above the 45 degree line. Planed aggregate expenditure is less than G D P for points below the 45 degree line.</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848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2990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horizontal axis represents real G D P, Y, in trillions of 2017 dollars, and ranges from 0 to $26, in increments of 2. The vertical axis represents real aggregate expenditure, A E, in trillions of 2017 dollars, and ranges from 0 to $26, in increments of 2. The 45 degree line Y = A E rises from the origin through the point (20, 20), to the upper right corner. A vertical line at real G D P, 20 represents consumption, and intersects with Y = A E at (20, 20), the point of macroeconomic equilibrium. Blue line C intersects with Y = A E at (4, 4). Red line C + I intersects Y = A E at (12, 12). Yellow line C + I + G intersects Y = A E (16, 16). Green line C + I + G + N X = A E, represents aggregate expenditure function, and intersects Y = A E at (20, 20). The distance between lines C and C + I is the planned investment, the distance between C + I and C + I + G is government purchases, and the distance between C + I + G and C + I + G + N X = A E is net exports.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817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Y, in trillions of 2017 dollars, and ranges from 0 to $26, in increments of 2. The vertical axis represents real aggregate expenditure, A E, in trillions of 2017 dollars, and ranges from 0 to $26, in increments of 2. The 45 degree line Y = A E rises from the origin through the point (20, 20), to the upper right corner. A vertical line at real G D P, 20 represents consumption, and intersects with Y = A E at (20, 20), the point of macroeconomic equilibrium. Blue line C intersects with Y = A E at (4, 4). Red line C + I intersects Y = A E at (12, 12). Yellow line C + I + G intersects Y = A E (16, 16). Green line C + I + G + N X = A E, represents aggregate expenditure function, and intersects Y = A E at (20, 20). The distance between lines C and C + I is the planned investment, the distance between C + I and C + I + G is government purchases, and the distance between C + I + G and C + I + G + N X = A E is net exports.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868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Y, in trillions of 2017 dollars, and ranges from 0 to $26, in increments of 2. The vertical axis represents real aggregate expenditure, A E, in trillions of 2017 dollars, and ranges from 0 to $26, in increments of 2. The 45 degree line Y = A E rises from the origin through the point (20, 20), to the upper right corner. A vertical line at real G D P, 20 represents consumption, and intersects with Y = A E at (20, 20), the point of macroeconomic equilibrium. Blue line C intersects with Y = A E at (4, 4). Red line C + I intersects Y = A E at (12, 12). Yellow line C + I + G intersects Y = A E (16, 16). Green line C + I + G + N X = A E, represents aggregate expenditure function, and intersects Y = A E at (20, 20). The distance between lines C and C + I is the planned investment, the distance between C + I and C + I + G is government purchases, and the distance between C + I + G and C + I + G + N X = A E is net exports.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923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horizontal axis represents real G D P, Y, in trillions of 2017 dollars, and ranges from 0 to $26, in increments of 2. The vertical axis represents real aggregate expenditure, A E, in trillions of 2017 dollars, and ranges from 0 to $26, in increments of 2. The 45 degree line Y = A E rises from the origin through the points (16, 16), (20, 20), and (24, 24). Line A E starts at (0, 5), and rises through the points (16, 17), (20, 20), and (24, 22). The distance between points (16, 16) and (16, 17) is an unplanned decrease in inventories, resulting in an increase in production. The distance between points (24, 22) and (24, 24) is an unplanned increase in inventories, resulting in decreasing production.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4655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NOTE: In the digital chapter, The Figure 12.1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horizontal axis represents years, and ranges from 1979 to 2023, in increments of 5 years. The vertical axis represents real consumption, in billions of 2017 dollars, and ranges from 0 to $18,000, in increments of 2,000. The area for recession periods, 1980 to 1981, 1982 to 1983, 1990 to 1991, 2001 to 2002, 2007 to 2009, and 2020 are shaded. The line starts at 4,200 in 1979, rises through 6,000 in 1991, 10,000 n 2007, reaches 13,000 in 2020, falls to 11,000 by the end of 2020, and ends at 15,000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141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horizontal axis represents real G D P, Y, in trillions of 2017 dollars, and ranges from 0 to $20.8, in increments of 0.4, with a kink between 0 and $18.0. The vertical axis represents real aggregate expenditure, A E, in trillions of 2017 dollars, and ranges from 0 to $20.8 in increments of 0.4, with a kink between 0 and $18. The 45 degree line Y = A E rises from the origin to the upper right corner. A vertical line at real G D P, 20.0 represents potential real G D P. Line A E subscript 1 rises from (0, 18.0) to (20.8, 20.2). Line A E intersects with line Y = A E at (19.2, 19.2), the equilibrium real G D P. Line A E intersects potential real G D P at (20.0, 19.8), and line Y = A E intersects potential real G D P at (20.0, 20.0). The distance between the points (20.0, 19.8), and (20.0, 20.0), represents the shortfall in aggregate expenditure that results in recession.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0131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03133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Y, in trillions of 2017 dollars, and ranges from 0 to $20.8, in increments of 0.4, with a kink between 0 and $18.0. The vertical axis represents real aggregate expenditure, A E, in trillions of 2017 dollars, and ranges from 0 to $20.8 in increments of 0.4, with a kink between 0 and $18. The 45 degree line Y = A E rises from the origin to the upper right corner. A vertical line at real G D P, 20.0 represents potential real G D P. Line A E subscript 1 rises from (0, 18.0) to (20.8, 20.2). Line A E subscript 1 shifts up, and becomes line A E subscript 2, a $200 billion increase in planned investment, resulting in an $800 billion increase in equilibrium real G D P. Line A E subscript 1 intersects Y = A E at point A (19.2, 19.0). Line A E subscript 2 intersects Lines Y = A E and potential real G D P at point B at (20.0, 20.0).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4635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table has 4 columns and 21 rows. The column headings from left to right are as follows. Blank. Additional autonomous expenditure, or investment. Additional induced expenditure, or consumption. Total additional expenditure = total additional G D P. The rows entries are as follows. All data is given in dollars.</a:t>
            </a:r>
          </a:p>
          <a:p>
            <a:r>
              <a:rPr lang="en-US" sz="1200" b="0" i="0" u="none" strike="noStrike" kern="1200" cap="none" dirty="0">
                <a:solidFill>
                  <a:schemeClr val="dk1"/>
                </a:solidFill>
                <a:effectLst/>
                <a:latin typeface="Arial"/>
                <a:ea typeface="Arial"/>
                <a:cs typeface="Arial"/>
                <a:sym typeface="Arial"/>
              </a:rPr>
              <a:t>Row 1. Round 1, 200 billion, 0, 200 billion.</a:t>
            </a:r>
          </a:p>
          <a:p>
            <a:r>
              <a:rPr lang="en-US" sz="1200" b="0" i="0" u="none" strike="noStrike" kern="1200" cap="none" dirty="0">
                <a:solidFill>
                  <a:schemeClr val="dk1"/>
                </a:solidFill>
                <a:effectLst/>
                <a:latin typeface="Arial"/>
                <a:ea typeface="Arial"/>
                <a:cs typeface="Arial"/>
                <a:sym typeface="Arial"/>
              </a:rPr>
              <a:t>Row 2. Round 2, 0, 150 billion, 350 billion.</a:t>
            </a:r>
          </a:p>
          <a:p>
            <a:r>
              <a:rPr lang="en-US" sz="1200" b="0" i="0" u="none" strike="noStrike" kern="1200" cap="none" dirty="0">
                <a:solidFill>
                  <a:schemeClr val="dk1"/>
                </a:solidFill>
                <a:effectLst/>
                <a:latin typeface="Arial"/>
                <a:ea typeface="Arial"/>
                <a:cs typeface="Arial"/>
                <a:sym typeface="Arial"/>
              </a:rPr>
              <a:t>Row 3. Round 3, 0, 113 billion, 463 billion.</a:t>
            </a:r>
          </a:p>
          <a:p>
            <a:r>
              <a:rPr lang="en-US" sz="1200" b="0" i="0" u="none" strike="noStrike" kern="1200" cap="none" dirty="0">
                <a:solidFill>
                  <a:schemeClr val="dk1"/>
                </a:solidFill>
                <a:effectLst/>
                <a:latin typeface="Arial"/>
                <a:ea typeface="Arial"/>
                <a:cs typeface="Arial"/>
                <a:sym typeface="Arial"/>
              </a:rPr>
              <a:t>Row 4. Round 4, 0, 84 billion, 547 billion.</a:t>
            </a:r>
          </a:p>
          <a:p>
            <a:r>
              <a:rPr lang="en-US" sz="1200" b="0" i="0" u="none" strike="noStrike" kern="1200" cap="none" dirty="0">
                <a:solidFill>
                  <a:schemeClr val="dk1"/>
                </a:solidFill>
                <a:effectLst/>
                <a:latin typeface="Arial"/>
                <a:ea typeface="Arial"/>
                <a:cs typeface="Arial"/>
                <a:sym typeface="Arial"/>
              </a:rPr>
              <a:t>Row 5. Round 5, 0, 63 billion, 610 billion.</a:t>
            </a:r>
          </a:p>
          <a:p>
            <a:r>
              <a:rPr lang="en-US" sz="1200" b="0" i="0" u="none" strike="noStrike" kern="1200" cap="none" dirty="0">
                <a:solidFill>
                  <a:schemeClr val="dk1"/>
                </a:solidFill>
                <a:effectLst/>
                <a:latin typeface="Arial"/>
                <a:ea typeface="Arial"/>
                <a:cs typeface="Arial"/>
                <a:sym typeface="Arial"/>
              </a:rPr>
              <a:t>Row 6 to Row 8 are blank. </a:t>
            </a:r>
          </a:p>
          <a:p>
            <a:r>
              <a:rPr lang="en-US" sz="1200" b="0" i="0" u="none" strike="noStrike" kern="1200" cap="none" dirty="0">
                <a:solidFill>
                  <a:schemeClr val="dk1"/>
                </a:solidFill>
                <a:effectLst/>
                <a:latin typeface="Arial"/>
                <a:ea typeface="Arial"/>
                <a:cs typeface="Arial"/>
                <a:sym typeface="Arial"/>
              </a:rPr>
              <a:t>Row 9. Round 10, 0, 15 billion, 755 billion.</a:t>
            </a:r>
          </a:p>
          <a:p>
            <a:r>
              <a:rPr lang="en-US" sz="1200" b="0" i="0" u="none" strike="noStrike" kern="1200" cap="none" dirty="0">
                <a:solidFill>
                  <a:schemeClr val="dk1"/>
                </a:solidFill>
                <a:effectLst/>
                <a:latin typeface="Arial"/>
                <a:ea typeface="Arial"/>
                <a:cs typeface="Arial"/>
                <a:sym typeface="Arial"/>
              </a:rPr>
              <a:t>Row 10 to Row 12 are blank.</a:t>
            </a:r>
          </a:p>
          <a:p>
            <a:r>
              <a:rPr lang="en-US" sz="1200" b="0" i="0" u="none" strike="noStrike" kern="1200" cap="none" dirty="0">
                <a:solidFill>
                  <a:schemeClr val="dk1"/>
                </a:solidFill>
                <a:effectLst/>
                <a:latin typeface="Arial"/>
                <a:ea typeface="Arial"/>
                <a:cs typeface="Arial"/>
                <a:sym typeface="Arial"/>
              </a:rPr>
              <a:t>Row 13. Round 15, 0, 4 billion, 789 billion.</a:t>
            </a:r>
          </a:p>
          <a:p>
            <a:r>
              <a:rPr lang="en-US" sz="1200" b="0" i="0" u="none" strike="noStrike" kern="1200" cap="none" dirty="0">
                <a:solidFill>
                  <a:schemeClr val="dk1"/>
                </a:solidFill>
                <a:effectLst/>
                <a:latin typeface="Arial"/>
                <a:ea typeface="Arial"/>
                <a:cs typeface="Arial"/>
                <a:sym typeface="Arial"/>
              </a:rPr>
              <a:t>Row 14 to Row 16 are blank.</a:t>
            </a:r>
          </a:p>
          <a:p>
            <a:r>
              <a:rPr lang="en-US" sz="1200" b="0" i="0" u="none" strike="noStrike" kern="1200" cap="none" dirty="0">
                <a:solidFill>
                  <a:schemeClr val="dk1"/>
                </a:solidFill>
                <a:effectLst/>
                <a:latin typeface="Arial"/>
                <a:ea typeface="Arial"/>
                <a:cs typeface="Arial"/>
                <a:sym typeface="Arial"/>
              </a:rPr>
              <a:t>Row 17. Round 19, 0, 1 billion, 797 billion.</a:t>
            </a:r>
          </a:p>
          <a:p>
            <a:r>
              <a:rPr lang="en-US" sz="1200" b="0" i="0" u="none" strike="noStrike" kern="1200" cap="none" dirty="0">
                <a:solidFill>
                  <a:schemeClr val="dk1"/>
                </a:solidFill>
                <a:effectLst/>
                <a:latin typeface="Arial"/>
                <a:ea typeface="Arial"/>
                <a:cs typeface="Arial"/>
                <a:sym typeface="Arial"/>
              </a:rPr>
              <a:t>Row 18 to Row 20 are blank.</a:t>
            </a:r>
          </a:p>
          <a:p>
            <a:r>
              <a:rPr lang="en-US" sz="1200" b="0" i="0" u="none" strike="noStrike" kern="1200" cap="none" dirty="0">
                <a:solidFill>
                  <a:schemeClr val="dk1"/>
                </a:solidFill>
                <a:effectLst/>
                <a:latin typeface="Arial"/>
                <a:ea typeface="Arial"/>
                <a:cs typeface="Arial"/>
                <a:sym typeface="Arial"/>
              </a:rPr>
              <a:t>Rowe 21. Round n, 0, 0, 800 billion.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40895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X axis represents real G D P, Y, in trillions of 2012 dollars, and the Y axis represents real aggregate expenditure, A E, in trillions of 2012 dollars. 45 degree line Y = A E rises from the origin across the graph. Line A E sub 1929 shifts down and becomes A E sub 1933. </a:t>
            </a:r>
            <a:r>
              <a:rPr lang="en-US" sz="1200" b="0" i="0" u="none" strike="noStrike" kern="1200" cap="none" noProof="0">
                <a:solidFill>
                  <a:schemeClr val="dk1"/>
                </a:solidFill>
                <a:effectLst/>
                <a:latin typeface="Arial"/>
                <a:ea typeface="Arial"/>
                <a:cs typeface="Arial"/>
                <a:sym typeface="Arial"/>
              </a:rPr>
              <a:t>Line Y = A E intersects A E sub 1933 at 817 and A E sub 1929 at 1,109.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7145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800" dirty="0">
                <a:effectLst/>
                <a:latin typeface="Times New Roman" panose="02020603050405020304" pitchFamily="18" charset="0"/>
                <a:ea typeface="Calibri" panose="020F0502020204030204" pitchFamily="34" charset="0"/>
              </a:rPr>
              <a:t>On both graphs, the horizontal axis represents real G D P, Y, in trillions of 2017 dollars, and ranges from 0 to $21.2, in increments of 0.4, with a kink between 0 and $18.0. The vertical axis represents real aggregate expenditure, A E, in trillions of 2017 dollars, and ranges from 0 to $21.2 in increments of 0.4, with a kink between 0 and $18. The 45 degree line Y = A E rises from the origin to the upper right corner. (a) The graph depicts the effect of a higher price level on real G D P. Line A E subscript 1 starts at (0, 18.2), and rises to (21.2, 20.8). Line A E subscript 1 shifts down and becomes line A E subscript 2. An increase in the price level causes the A E line to shift down, and the equilibrium G D P to fall. Line Y = A E intersects line A E subscript 2 at (19.2, 19.0), and line A E subscript 1 at (20.0, 20.0). </a:t>
            </a:r>
            <a:endParaRPr lang="en-IN" sz="1800" dirty="0">
              <a:effectLst/>
              <a:latin typeface="Calibri" panose="020F0502020204030204" pitchFamily="34" charset="0"/>
              <a:ea typeface="Calibri" panose="020F0502020204030204" pitchFamily="34" charset="0"/>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rPr>
              <a:t>(b) The graph depicts the effect of a lower price level on real G D P. Line A E subscript 1 starts at (0, 18.2), and rises to (21.2, 20.8). Line A E subscript 1 shifts up and becomes A E subscript 2. A decrease in the price level causes A E line to shift up, and the equilibrium G D P to rise. Line Y = A E intersects line A E at (20.0, 20), and A E subscript 2 at (20.8, 20.8). All values are estimated.</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216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data from the table is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Price level, 97. Equilibrium real G D P, $20.8 trillion.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Price level, 100. Equilibrium real G D P, 20.0 trillion.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Price level, 103. Equilibrium real G D P, 19.2 trillion.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The graph depicts the aggregate demand curve. The horizontal axis represents real G D P, Y, in trillions of 2017 dollars, and ranges from 0 to 20.8, with a kink near the origin. The vertical axis represents price level in G D P deflator, 2017 = 100, with a kink near the origin. The line for aggregate demand, A D falls through the points (19.2, 103), (20.0, 100), and (20.8, 97).</a:t>
            </a:r>
            <a:r>
              <a:rPr lang="en-US" dirty="0"/>
              <a:t> </a:t>
            </a:r>
            <a:endParaRPr lang="en-US"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357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NOTE: In the digital chapter, The figure 12.2 is an interactive real-time data graph, which means it automatically updates when new data becomes available.</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The X axis represents year, and the Y axis represents consumption spending and production of motor vehicles and R V’s, where 1985 = 100. The recession periods 1991, 2001, 2008 to 2010, and 2020 are shaded. Three plots represent consumption, motor vehicles, and R V’s, respectively. Each rises and falls irregularly across the graph with general upward trends as follows.</a:t>
            </a:r>
          </a:p>
          <a:p>
            <a:r>
              <a:rPr lang="en-US" sz="1200" b="0" i="0" u="none" strike="noStrike" kern="1200" cap="none" noProof="0" dirty="0">
                <a:solidFill>
                  <a:schemeClr val="dk1"/>
                </a:solidFill>
                <a:effectLst/>
                <a:latin typeface="Arial"/>
                <a:ea typeface="Arial"/>
                <a:cs typeface="Arial"/>
                <a:sym typeface="Arial"/>
              </a:rPr>
              <a:t>• Consumption rises from 100 in 1985 to 259.3 in 2019, then falls to 249.3 in 2021.</a:t>
            </a:r>
          </a:p>
          <a:p>
            <a:r>
              <a:rPr lang="en-US" sz="1200" b="0" i="0" u="none" strike="noStrike" kern="1200" cap="none" noProof="0" dirty="0">
                <a:solidFill>
                  <a:schemeClr val="dk1"/>
                </a:solidFill>
                <a:effectLst/>
                <a:latin typeface="Arial"/>
                <a:ea typeface="Arial"/>
                <a:cs typeface="Arial"/>
                <a:sym typeface="Arial"/>
              </a:rPr>
              <a:t>• Motor vehicles falls from 100 in 1985 to 80.9 in 1991, 165.2 in 2004, falls to 110.2 in 2009, then rises to 174.8 in 2020.</a:t>
            </a:r>
          </a:p>
          <a:p>
            <a:r>
              <a:rPr lang="en-US" sz="1200" b="0" i="0" u="none" strike="noStrike" kern="1200" cap="none" noProof="0" dirty="0">
                <a:solidFill>
                  <a:schemeClr val="dk1"/>
                </a:solidFill>
                <a:effectLst/>
                <a:latin typeface="Arial"/>
                <a:ea typeface="Arial"/>
                <a:cs typeface="Arial"/>
                <a:sym typeface="Arial"/>
              </a:rPr>
              <a:t>• R V’s falls from 100 in 1985 to 87.4 in 1991, 171.9 in 1999, falls to 137.4 in 2001, rises to 208.9 in 2006, falls to 88.7 in 2009, rises to 270 in 2017, falls to 217.2 in 2019, then rises to 230.3 in 2020.</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819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On both graphs, the horizontal axis represents real disposable income in billions of 2017 dollars, and ranges from 0 to $16,000, in increments of $2,000. The vertical axis represents real consumption spending in billions of 2017 dollars, and ranges from 0 to $18,000, in increments of $2,000. </a:t>
            </a:r>
          </a:p>
          <a:p>
            <a:r>
              <a:rPr lang="en-US" sz="1200" b="0" i="0" u="none" strike="noStrike" kern="1200" cap="none" noProof="0" dirty="0">
                <a:solidFill>
                  <a:schemeClr val="dk1"/>
                </a:solidFill>
                <a:effectLst/>
                <a:latin typeface="Arial"/>
                <a:ea typeface="Arial"/>
                <a:cs typeface="Arial"/>
                <a:sym typeface="Arial"/>
              </a:rPr>
              <a:t>(a) The graph depicts consumption and income between 1980 to 2022. A line of plotted points rises through the graph from (4,500, 5,000) in 1980, to (9,000, 9,000) in 2000, and (16,000, 15,000) in 2022. </a:t>
            </a:r>
          </a:p>
          <a:p>
            <a:r>
              <a:rPr lang="en-US" sz="1200" b="0" i="0" u="none" strike="noStrike" kern="1200" cap="none" noProof="0" dirty="0">
                <a:solidFill>
                  <a:schemeClr val="dk1"/>
                </a:solidFill>
                <a:effectLst/>
                <a:latin typeface="Arial"/>
                <a:ea typeface="Arial"/>
                <a:cs typeface="Arial"/>
                <a:sym typeface="Arial"/>
              </a:rPr>
              <a:t>(b) The graph depicts the consumption function. A line of plotted points rises through the graph from (5,000, 5,000) in 1980, to (10,500, 10,000) in 2000, and (15,500, 15,000) in 2022. A line has been added where early points then fall above or along the line, and points after 1990 fall under the line, and move over the top again before 2018. 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444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table has 7 rows and 2 columns. The columns have the following headings from left to right: National income or GDP in billions of dollars and Consumption in billions of dollars. The row entries are as follows:  </a:t>
            </a:r>
            <a:r>
              <a:rPr lang="en-US" sz="1200" b="1" i="0" u="none" strike="noStrike" kern="1200" cap="none" dirty="0">
                <a:solidFill>
                  <a:schemeClr val="dk1"/>
                </a:solidFill>
                <a:effectLst/>
                <a:latin typeface="Arial"/>
                <a:ea typeface="Arial"/>
                <a:cs typeface="Arial"/>
                <a:sym typeface="Arial"/>
              </a:rPr>
              <a:t>Row 1</a:t>
            </a:r>
            <a:r>
              <a:rPr lang="en-US" sz="1200" b="0" i="0" u="none" strike="noStrike" kern="1200" cap="none" dirty="0">
                <a:solidFill>
                  <a:schemeClr val="dk1"/>
                </a:solidFill>
                <a:effectLst/>
                <a:latin typeface="Arial"/>
                <a:ea typeface="Arial"/>
                <a:cs typeface="Arial"/>
                <a:sym typeface="Arial"/>
              </a:rPr>
              <a:t>. National income or GDP in billions of dollars, $14,000. Consumption in billions of dollars, $11,500. </a:t>
            </a:r>
            <a:r>
              <a:rPr lang="en-US" sz="1200" b="1" i="0" u="none" strike="noStrike" kern="1200" cap="none" dirty="0">
                <a:solidFill>
                  <a:schemeClr val="dk1"/>
                </a:solidFill>
                <a:effectLst/>
                <a:latin typeface="Arial"/>
                <a:ea typeface="Arial"/>
                <a:cs typeface="Arial"/>
                <a:sym typeface="Arial"/>
              </a:rPr>
              <a:t>Row 2</a:t>
            </a:r>
            <a:r>
              <a:rPr lang="en-US" sz="1200" b="0" i="0" u="none" strike="noStrike" kern="1200" cap="none" dirty="0">
                <a:solidFill>
                  <a:schemeClr val="dk1"/>
                </a:solidFill>
                <a:effectLst/>
                <a:latin typeface="Arial"/>
                <a:ea typeface="Arial"/>
                <a:cs typeface="Arial"/>
                <a:sym typeface="Arial"/>
              </a:rPr>
              <a:t>. National income or GDP in billions of dollars, 16,000. Consumption in billions of dollars, 13,000. </a:t>
            </a:r>
            <a:r>
              <a:rPr lang="en-US" sz="1200" b="1" i="0" u="none" strike="noStrike" kern="1200" cap="none" dirty="0">
                <a:solidFill>
                  <a:schemeClr val="dk1"/>
                </a:solidFill>
                <a:effectLst/>
                <a:latin typeface="Arial"/>
                <a:ea typeface="Arial"/>
                <a:cs typeface="Arial"/>
                <a:sym typeface="Arial"/>
              </a:rPr>
              <a:t>Row 3</a:t>
            </a:r>
            <a:r>
              <a:rPr lang="en-US" sz="1200" b="0" i="0" u="none" strike="noStrike" kern="1200" cap="none" dirty="0">
                <a:solidFill>
                  <a:schemeClr val="dk1"/>
                </a:solidFill>
                <a:effectLst/>
                <a:latin typeface="Arial"/>
                <a:ea typeface="Arial"/>
                <a:cs typeface="Arial"/>
                <a:sym typeface="Arial"/>
              </a:rPr>
              <a:t>. National income or GDP in billions of dollars, 18,000. Consumption in billions of dollars, 14,500. </a:t>
            </a:r>
            <a:r>
              <a:rPr lang="en-US" sz="1200" b="1" i="0" u="none" strike="noStrike" kern="1200" cap="none" dirty="0">
                <a:solidFill>
                  <a:schemeClr val="dk1"/>
                </a:solidFill>
                <a:effectLst/>
                <a:latin typeface="Arial"/>
                <a:ea typeface="Arial"/>
                <a:cs typeface="Arial"/>
                <a:sym typeface="Arial"/>
              </a:rPr>
              <a:t>Row 4</a:t>
            </a:r>
            <a:r>
              <a:rPr lang="en-US" sz="1200" b="0" i="0" u="none" strike="noStrike" kern="1200" cap="none" dirty="0">
                <a:solidFill>
                  <a:schemeClr val="dk1"/>
                </a:solidFill>
                <a:effectLst/>
                <a:latin typeface="Arial"/>
                <a:ea typeface="Arial"/>
                <a:cs typeface="Arial"/>
                <a:sym typeface="Arial"/>
              </a:rPr>
              <a:t>. National income or GDP in billions of dollars, 20,000. Consumption in billions of dollars, 16,000. </a:t>
            </a:r>
            <a:r>
              <a:rPr lang="en-US" sz="1200" b="1" i="0" u="none" strike="noStrike" kern="1200" cap="none" dirty="0">
                <a:solidFill>
                  <a:schemeClr val="dk1"/>
                </a:solidFill>
                <a:effectLst/>
                <a:latin typeface="Arial"/>
                <a:ea typeface="Arial"/>
                <a:cs typeface="Arial"/>
                <a:sym typeface="Arial"/>
              </a:rPr>
              <a:t>Row 5</a:t>
            </a:r>
            <a:r>
              <a:rPr lang="en-US" sz="1200" b="0" i="0" u="none" strike="noStrike" kern="1200" cap="none" dirty="0">
                <a:solidFill>
                  <a:schemeClr val="dk1"/>
                </a:solidFill>
                <a:effectLst/>
                <a:latin typeface="Arial"/>
                <a:ea typeface="Arial"/>
                <a:cs typeface="Arial"/>
                <a:sym typeface="Arial"/>
              </a:rPr>
              <a:t>. National income or GDP in billions of dollars, 22,000. Consumption in billions of dollars, 17,500. </a:t>
            </a:r>
            <a:r>
              <a:rPr lang="en-US" sz="1200" b="1" i="0" u="none" strike="noStrike" kern="1200" cap="none" dirty="0">
                <a:solidFill>
                  <a:schemeClr val="dk1"/>
                </a:solidFill>
                <a:effectLst/>
                <a:latin typeface="Arial"/>
                <a:ea typeface="Arial"/>
                <a:cs typeface="Arial"/>
                <a:sym typeface="Arial"/>
              </a:rPr>
              <a:t>Row 6</a:t>
            </a:r>
            <a:r>
              <a:rPr lang="en-US" sz="1200" b="0" i="0" u="none" strike="noStrike" kern="1200" cap="none" dirty="0">
                <a:solidFill>
                  <a:schemeClr val="dk1"/>
                </a:solidFill>
                <a:effectLst/>
                <a:latin typeface="Arial"/>
                <a:ea typeface="Arial"/>
                <a:cs typeface="Arial"/>
                <a:sym typeface="Arial"/>
              </a:rPr>
              <a:t>. National income or GDP in billions of dollars, 24,000. Consumption in billions of dollars, 19,000. </a:t>
            </a:r>
            <a:r>
              <a:rPr lang="en-US" sz="1200" b="1" i="0" u="none" strike="noStrike" kern="1200" cap="none" dirty="0">
                <a:solidFill>
                  <a:schemeClr val="dk1"/>
                </a:solidFill>
                <a:effectLst/>
                <a:latin typeface="Arial"/>
                <a:ea typeface="Arial"/>
                <a:cs typeface="Arial"/>
                <a:sym typeface="Arial"/>
              </a:rPr>
              <a:t>Row 7</a:t>
            </a:r>
            <a:r>
              <a:rPr lang="en-US" sz="1200" b="0" i="0" u="none" strike="noStrike" kern="1200" cap="none" dirty="0">
                <a:solidFill>
                  <a:schemeClr val="dk1"/>
                </a:solidFill>
                <a:effectLst/>
                <a:latin typeface="Arial"/>
                <a:ea typeface="Arial"/>
                <a:cs typeface="Arial"/>
                <a:sym typeface="Arial"/>
              </a:rPr>
              <a:t>. National income or GDP in billions of dollars, 26,000. Consumption in billions of dollars, 20,500. </a:t>
            </a:r>
          </a:p>
          <a:p>
            <a:r>
              <a:rPr lang="en-US" sz="1200" b="0" i="0" u="none" strike="noStrike" kern="1200" cap="none" dirty="0">
                <a:solidFill>
                  <a:schemeClr val="dk1"/>
                </a:solidFill>
                <a:effectLst/>
                <a:latin typeface="Arial"/>
                <a:ea typeface="Arial"/>
                <a:cs typeface="Arial"/>
                <a:sym typeface="Arial"/>
              </a:rPr>
              <a:t>On the graph, the X-axis represents real national income or real GDP in billions of 2012 dollars, and the Y-axis represents real consumption spending in billions of 2012 dollars. The line for consumption rises through the graph, intersecting points A (16,000, 13,000), and B (20,000, 16,000). The length between points A and B is the change in national income = to $4,000. The height difference between the points is the chance in consumption = to $3,000. MPC = $3,000 divided by $4,000 = 0.75.</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4092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NOTE:  In the digital chapter, Figure 12.5 is an interactive real-time data graph, which means it automatically updates when new data becomes available.</a:t>
            </a:r>
          </a:p>
          <a:p>
            <a:endParaRPr lang="en-US" sz="1200" b="0" i="0" u="none" strike="noStrike" kern="1200" cap="none" dirty="0">
              <a:solidFill>
                <a:schemeClr val="dk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horizontal axis represents year, and ranges from 1979 to 2023, in increments of 5 years. The vertical axis represents real investment in billions of 2017 dollars, and ranges from 0 to $4,500, in increments of 500. </a:t>
            </a:r>
            <a:r>
              <a:rPr lang="en-US" sz="1800" dirty="0">
                <a:effectLst/>
                <a:latin typeface="Times New Roman" panose="02020603050405020304" pitchFamily="18" charset="0"/>
                <a:ea typeface="Times New Roman" panose="02020603050405020304" pitchFamily="18" charset="0"/>
              </a:rPr>
              <a:t>The area for recession periods, 1980 to 1981, 1982 to 1983, 1990 to 1991, 2001 to 2002, 2007 to 2009, and 2020 are shaded. </a:t>
            </a:r>
            <a:r>
              <a:rPr lang="en-US" sz="1800" dirty="0">
                <a:effectLst/>
                <a:latin typeface="Times New Roman" panose="02020603050405020304" pitchFamily="18" charset="0"/>
                <a:ea typeface="Calibri" panose="020F0502020204030204" pitchFamily="34" charset="0"/>
              </a:rPr>
              <a:t>The line starts from 1,000 in 1979, falls to 800 in 1983, rises to 2,300 in 2000, falls to 2,000 in 2001, then rises to 2,600 in 2007, and falls to 1,800 in 2009, then rises to 3,500 in 2020, falls to 2,900 in 2020, reaches 4,200 in 2022, and ends at 4,000 in 2023.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0814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1947 to 2022, in increments of 5 years. The vertical axis represents residential investment as a percentage of G D P, and ranges from 2 to 7%, in increments of 1%. The area for recession periods, 1948 to 1949, 1953 to 1954, 1957 to 1958, 1960 to 1961, 1968 to 1970, 1973 to 1975, 1980 to 1981, 1982 to 1983, 1990 to 1991, 2001 to 2002, 2007 to 2009, and 2020 are shaded. The line starts at 4.9 in 1947, peaks to 6.8 in 1950, falls to 5.2 in 1952, rises to 6 in 1955, falls to 4 in 1967, rises to 5.6 in 1972, falls to 3.3 in 1982, rises through period of housing boom to 6.5 in 2006, falls to 2.2 in 2012, rises to 4.6 in 2021, and ends at 4.5 in 2022.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07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1947 to 2022, in increments of 5 years. The vertical axis represents residential investment as a percentage of G D P, and ranges from 2 to 7%, in increments of 1%. The area for recession periods, 1948 to 1949, 1953 to 1954, 1957 to 1958, 1960 to 1961, 1968 to 1970, 1973 to 1975, 1980 to 1981, 1982 to 1983, 1990 to 1991, 2001 to 2002, 2007 to 2009, and 2020 are shaded. The line starts at 4.9 in 1947, peaks to 6.8 in 1950, falls to 5.2 in 1952, rises to 6 in 1955, falls to 4 in 1967, rises to 5.6 in 1972, falls to 3.3 in 1982, rises through period of housing boom to 6.5 in 2006, falls to 2.2 in 2012, rises to 4.6 in 2021, and ends at 4.5 in 2022.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3643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year, and ranges from 1947 to 2022, in increments of 5 years. The vertical axis represents residential investment as a percentage of G D P, and ranges from 2 to 7%, in increments of 1%. The area for recession periods, 1948 to 1949, 1953 to 1954, 1957 to 1958, 1960 to 1961, 1968 to 1970, 1973 to 1975, 1980 to 1981, 1982 to 1983, 1990 to 1991, 2001 to 2002, 2007 to 2009, and 2020 are shaded. The line starts at 4.9 in 1947, peaks to 6.8 in 1950, falls to 5.2 in 1952, rises to 6 in 1955, falls to 4 in 1967, rises to 5.6 in 1972, falls to 3.3 in 1982, rises through period of housing boom to 6.5 in 2006, falls to 2.2 in 2012, rises to 4.6 in 2021, and ends at 4.5 in 2022.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207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Fiv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3730239"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392649"/>
            <a:ext cx="3730239" cy="701761"/>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254847"/>
            <a:ext cx="3732767" cy="710402"/>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4672" y="4125687"/>
            <a:ext cx="3732767" cy="711234"/>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8"/>
          </p:nvPr>
        </p:nvSpPr>
        <p:spPr>
          <a:xfrm>
            <a:off x="457200" y="4997360"/>
            <a:ext cx="3730239" cy="659956"/>
          </a:xfrm>
        </p:spPr>
        <p:txBody>
          <a:bodyPr/>
          <a:lstStyle>
            <a:lvl1pPr indent="-255600">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956561" y="1555750"/>
            <a:ext cx="3730239" cy="676463"/>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956561" y="2392363"/>
            <a:ext cx="3733414" cy="702047"/>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956561" y="3254848"/>
            <a:ext cx="3730239" cy="710402"/>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956561" y="4125688"/>
            <a:ext cx="3730239" cy="711233"/>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p:cNvSpPr>
            <a:spLocks noGrp="1"/>
          </p:cNvSpPr>
          <p:nvPr>
            <p:ph sz="quarter" idx="23"/>
          </p:nvPr>
        </p:nvSpPr>
        <p:spPr>
          <a:xfrm>
            <a:off x="4956562" y="4997359"/>
            <a:ext cx="3733414" cy="736869"/>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6027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noProof="0" dirty="0">
                <a:latin typeface="Verdana"/>
                <a:ea typeface="Verdana" panose="020B0604030504040204" pitchFamily="34" charset="0"/>
                <a:cs typeface="Verdana" panose="020B0604030504040204" pitchFamily="34" charset="0"/>
              </a:rPr>
              <a:t>Copyright © 2025, 2021, &amp; 2018 Pearson Education, Inc. </a:t>
            </a:r>
            <a:r>
              <a:rPr lang="en-US" altLang="en-US" sz="1200" b="0" noProof="0">
                <a:latin typeface="Verdana"/>
                <a:ea typeface="Verdana" panose="020B0604030504040204" pitchFamily="34" charset="0"/>
                <a:cs typeface="Verdana" panose="020B0604030504040204" pitchFamily="34" charset="0"/>
              </a:rPr>
              <a:t>All Rights Reserved</a:t>
            </a:r>
            <a:endParaRPr lang="en-US" altLang="en-US" sz="1200" b="0" noProof="0" dirty="0">
              <a:latin typeface="Verdana"/>
              <a:ea typeface="Verdana" panose="020B0604030504040204" pitchFamily="34" charset="0"/>
              <a:cs typeface="Verdana" panose="020B0604030504040204" pitchFamily="34" charset="0"/>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9"/>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 id="214748368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6.bin"/><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3.wmf"/><Relationship Id="rId7" Type="http://schemas.openxmlformats.org/officeDocument/2006/relationships/image" Target="../media/image15.wmf"/><Relationship Id="rId2" Type="http://schemas.openxmlformats.org/officeDocument/2006/relationships/oleObject" Target="../embeddings/oleObject7.bin"/><Relationship Id="rId1" Type="http://schemas.openxmlformats.org/officeDocument/2006/relationships/slideLayout" Target="../slideLayouts/slideLayout9.xml"/><Relationship Id="rId6" Type="http://schemas.openxmlformats.org/officeDocument/2006/relationships/oleObject" Target="../embeddings/oleObject9.bin"/><Relationship Id="rId5" Type="http://schemas.openxmlformats.org/officeDocument/2006/relationships/image" Target="../media/image14.wmf"/><Relationship Id="rId4" Type="http://schemas.openxmlformats.org/officeDocument/2006/relationships/oleObject" Target="../embeddings/oleObject8.bin"/><Relationship Id="rId9" Type="http://schemas.openxmlformats.org/officeDocument/2006/relationships/image" Target="../media/image1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1.bin"/><Relationship Id="rId1" Type="http://schemas.openxmlformats.org/officeDocument/2006/relationships/slideLayout" Target="../slideLayouts/slideLayout9.xml"/><Relationship Id="rId5" Type="http://schemas.openxmlformats.org/officeDocument/2006/relationships/image" Target="../media/image18.w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0.wmf"/><Relationship Id="rId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3.wmf"/><Relationship Id="rId12" Type="http://schemas.openxmlformats.org/officeDocument/2006/relationships/oleObject" Target="../embeddings/oleObject19.bin"/><Relationship Id="rId2" Type="http://schemas.openxmlformats.org/officeDocument/2006/relationships/oleObject" Target="../embeddings/oleObject14.bin"/><Relationship Id="rId1" Type="http://schemas.openxmlformats.org/officeDocument/2006/relationships/slideLayout" Target="../slideLayouts/slideLayout10.xml"/><Relationship Id="rId6" Type="http://schemas.openxmlformats.org/officeDocument/2006/relationships/oleObject" Target="../embeddings/oleObject16.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4.wmf"/><Relationship Id="rId1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21.bin"/><Relationship Id="rId1" Type="http://schemas.openxmlformats.org/officeDocument/2006/relationships/slideLayout" Target="../slideLayouts/slideLayout9.xml"/><Relationship Id="rId6" Type="http://schemas.openxmlformats.org/officeDocument/2006/relationships/oleObject" Target="../embeddings/oleObject23.bin"/><Relationship Id="rId5" Type="http://schemas.openxmlformats.org/officeDocument/2006/relationships/image" Target="../media/image29.w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wmf"/></Relationships>
</file>

<file path=ppt/slides/_rels/slide3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5.bin"/><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9.wmf"/><Relationship Id="rId5" Type="http://schemas.openxmlformats.org/officeDocument/2006/relationships/oleObject" Target="../embeddings/oleObject27.bin"/><Relationship Id="rId4" Type="http://schemas.openxmlformats.org/officeDocument/2006/relationships/image" Target="../media/image3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9.wmf"/><Relationship Id="rId5" Type="http://schemas.openxmlformats.org/officeDocument/2006/relationships/oleObject" Target="../embeddings/oleObject29.bin"/><Relationship Id="rId4" Type="http://schemas.openxmlformats.org/officeDocument/2006/relationships/image" Target="../media/image38.wmf"/></Relationships>
</file>

<file path=ppt/slides/_rels/slide3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2.wmf"/><Relationship Id="rId5" Type="http://schemas.openxmlformats.org/officeDocument/2006/relationships/oleObject" Target="../embeddings/oleObject31.bin"/><Relationship Id="rId4" Type="http://schemas.openxmlformats.org/officeDocument/2006/relationships/image" Target="../media/image3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9.wmf"/><Relationship Id="rId5" Type="http://schemas.openxmlformats.org/officeDocument/2006/relationships/oleObject" Target="../embeddings/oleObject34.bin"/><Relationship Id="rId4" Type="http://schemas.openxmlformats.org/officeDocument/2006/relationships/image" Target="../media/image38.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3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5.wmf"/><Relationship Id="rId5" Type="http://schemas.openxmlformats.org/officeDocument/2006/relationships/oleObject" Target="../embeddings/oleObject37.bin"/><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9.wmf"/><Relationship Id="rId5" Type="http://schemas.openxmlformats.org/officeDocument/2006/relationships/oleObject" Target="../embeddings/oleObject39.bin"/><Relationship Id="rId4" Type="http://schemas.openxmlformats.org/officeDocument/2006/relationships/image" Target="../media/image38.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2.wmf"/><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9.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43.bin"/><Relationship Id="rId14" Type="http://schemas.openxmlformats.org/officeDocument/2006/relationships/oleObject" Target="../embeddings/oleObject4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7.bin"/><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7.wmf"/><Relationship Id="rId5" Type="http://schemas.openxmlformats.org/officeDocument/2006/relationships/oleObject" Target="../embeddings/oleObject49.bin"/><Relationship Id="rId4" Type="http://schemas.openxmlformats.org/officeDocument/2006/relationships/image" Target="../media/image39.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1.wmf"/><Relationship Id="rId12" Type="http://schemas.openxmlformats.org/officeDocument/2006/relationships/oleObject" Target="../embeddings/oleObject55.bin"/><Relationship Id="rId2" Type="http://schemas.openxmlformats.org/officeDocument/2006/relationships/oleObject" Target="../embeddings/oleObject50.bin"/><Relationship Id="rId1" Type="http://schemas.openxmlformats.org/officeDocument/2006/relationships/slideLayout" Target="../slideLayouts/slideLayout18.xml"/><Relationship Id="rId6" Type="http://schemas.openxmlformats.org/officeDocument/2006/relationships/oleObject" Target="../embeddings/oleObject52.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62.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65.wmf"/><Relationship Id="rId7" Type="http://schemas.openxmlformats.org/officeDocument/2006/relationships/image" Target="../media/image67.wmf"/><Relationship Id="rId2" Type="http://schemas.openxmlformats.org/officeDocument/2006/relationships/oleObject" Target="../embeddings/oleObject56.bin"/><Relationship Id="rId1" Type="http://schemas.openxmlformats.org/officeDocument/2006/relationships/slideLayout" Target="../slideLayouts/slideLayout9.xml"/><Relationship Id="rId6" Type="http://schemas.openxmlformats.org/officeDocument/2006/relationships/oleObject" Target="../embeddings/oleObject58.bin"/><Relationship Id="rId11" Type="http://schemas.openxmlformats.org/officeDocument/2006/relationships/image" Target="../media/image69.wmf"/><Relationship Id="rId5" Type="http://schemas.openxmlformats.org/officeDocument/2006/relationships/image" Target="../media/image66.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68.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72.wmf"/><Relationship Id="rId7" Type="http://schemas.openxmlformats.org/officeDocument/2006/relationships/image" Target="../media/image74.wmf"/><Relationship Id="rId2" Type="http://schemas.openxmlformats.org/officeDocument/2006/relationships/oleObject" Target="../embeddings/oleObject61.bin"/><Relationship Id="rId1" Type="http://schemas.openxmlformats.org/officeDocument/2006/relationships/slideLayout" Target="../slideLayouts/slideLayout18.xml"/><Relationship Id="rId6" Type="http://schemas.openxmlformats.org/officeDocument/2006/relationships/oleObject" Target="../embeddings/oleObject63.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75.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39.wmf"/><Relationship Id="rId7" Type="http://schemas.openxmlformats.org/officeDocument/2006/relationships/image" Target="../media/image78.wmf"/><Relationship Id="rId2" Type="http://schemas.openxmlformats.org/officeDocument/2006/relationships/oleObject" Target="../embeddings/oleObject66.bin"/><Relationship Id="rId1" Type="http://schemas.openxmlformats.org/officeDocument/2006/relationships/slideLayout" Target="../slideLayouts/slideLayout10.xml"/><Relationship Id="rId6" Type="http://schemas.openxmlformats.org/officeDocument/2006/relationships/oleObject" Target="../embeddings/oleObject68.bin"/><Relationship Id="rId5" Type="http://schemas.openxmlformats.org/officeDocument/2006/relationships/image" Target="../media/image77.wmf"/><Relationship Id="rId4" Type="http://schemas.openxmlformats.org/officeDocument/2006/relationships/oleObject" Target="../embeddings/oleObject67.bin"/><Relationship Id="rId9" Type="http://schemas.openxmlformats.org/officeDocument/2006/relationships/image" Target="../media/image79.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80.wmf"/><Relationship Id="rId7" Type="http://schemas.openxmlformats.org/officeDocument/2006/relationships/image" Target="../media/image82.wmf"/><Relationship Id="rId2" Type="http://schemas.openxmlformats.org/officeDocument/2006/relationships/oleObject" Target="../embeddings/oleObject70.bin"/><Relationship Id="rId1" Type="http://schemas.openxmlformats.org/officeDocument/2006/relationships/slideLayout" Target="../slideLayouts/slideLayout18.xml"/><Relationship Id="rId6" Type="http://schemas.openxmlformats.org/officeDocument/2006/relationships/oleObject" Target="../embeddings/oleObject72.bin"/><Relationship Id="rId11" Type="http://schemas.openxmlformats.org/officeDocument/2006/relationships/image" Target="../media/image76.wmf"/><Relationship Id="rId5" Type="http://schemas.openxmlformats.org/officeDocument/2006/relationships/image" Target="../media/image81.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83.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75.bin"/><Relationship Id="rId1" Type="http://schemas.openxmlformats.org/officeDocument/2006/relationships/slideLayout" Target="../slideLayouts/slideLayout4.xml"/><Relationship Id="rId6" Type="http://schemas.openxmlformats.org/officeDocument/2006/relationships/oleObject" Target="../embeddings/oleObject77.bin"/><Relationship Id="rId5" Type="http://schemas.openxmlformats.org/officeDocument/2006/relationships/image" Target="../media/image85.wmf"/><Relationship Id="rId4" Type="http://schemas.openxmlformats.org/officeDocument/2006/relationships/oleObject" Target="../embeddings/oleObject76.bin"/><Relationship Id="rId9" Type="http://schemas.openxmlformats.org/officeDocument/2006/relationships/image" Target="../media/image87.wmf"/></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9.xml"/><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12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237022" y="3252789"/>
            <a:ext cx="3311237" cy="1186345"/>
          </a:xfrm>
        </p:spPr>
        <p:txBody>
          <a:bodyPr/>
          <a:lstStyle/>
          <a:p>
            <a:pPr lvl="0">
              <a:buSzPts val="2200"/>
            </a:pPr>
            <a:r>
              <a:rPr lang="en-US" noProof="0" dirty="0"/>
              <a:t>Aggregate Expenditure and Output in the Short Run</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12.2 Determining the Level of Aggregate Expenditure in the Economy</a:t>
            </a:r>
          </a:p>
        </p:txBody>
      </p:sp>
      <p:sp>
        <p:nvSpPr>
          <p:cNvPr id="4" name="Content Placeholder 3"/>
          <p:cNvSpPr>
            <a:spLocks noGrp="1"/>
          </p:cNvSpPr>
          <p:nvPr>
            <p:ph sz="quarter" idx="13"/>
          </p:nvPr>
        </p:nvSpPr>
        <p:spPr>
          <a:xfrm>
            <a:off x="457200" y="1549288"/>
            <a:ext cx="8229600" cy="1116407"/>
          </a:xfrm>
        </p:spPr>
        <p:txBody>
          <a:bodyPr/>
          <a:lstStyle/>
          <a:p>
            <a:pPr marL="432" indent="0">
              <a:buNone/>
            </a:pPr>
            <a:r>
              <a:rPr lang="en-US" sz="2000" b="1" noProof="0" dirty="0"/>
              <a:t>Discuss the determinants of the four components of aggregate expenditure and define marginal propensity to consume and marginal propensity to save.</a:t>
            </a:r>
          </a:p>
        </p:txBody>
      </p:sp>
      <p:sp>
        <p:nvSpPr>
          <p:cNvPr id="5" name="Content Placeholder 4"/>
          <p:cNvSpPr>
            <a:spLocks noGrp="1"/>
          </p:cNvSpPr>
          <p:nvPr>
            <p:ph sz="quarter" idx="14"/>
          </p:nvPr>
        </p:nvSpPr>
        <p:spPr>
          <a:xfrm>
            <a:off x="457200" y="2846445"/>
            <a:ext cx="8229600" cy="3341371"/>
          </a:xfrm>
        </p:spPr>
        <p:txBody>
          <a:bodyPr/>
          <a:lstStyle/>
          <a:p>
            <a:pPr marL="432" indent="0">
              <a:buNone/>
            </a:pPr>
            <a:r>
              <a:rPr lang="en-US" noProof="0" dirty="0"/>
              <a:t>Each of the components of aggregate expenditure plays a different role in the determination of equilibrium aggregate expenditure.</a:t>
            </a:r>
          </a:p>
          <a:p>
            <a:pPr marL="432" indent="0">
              <a:buNone/>
            </a:pPr>
            <a:r>
              <a:rPr lang="en-US" noProof="0" dirty="0"/>
              <a:t>We will explore them in this section.</a:t>
            </a:r>
          </a:p>
          <a:p>
            <a:pPr marL="432" indent="0">
              <a:buNone/>
            </a:pPr>
            <a:r>
              <a:rPr lang="en-US" noProof="0" dirty="0"/>
              <a:t>Throughout this chapter, all values are in </a:t>
            </a:r>
            <a:r>
              <a:rPr lang="en-US" b="1" noProof="0" dirty="0"/>
              <a:t>real</a:t>
            </a:r>
            <a:r>
              <a:rPr lang="en-US" noProof="0" dirty="0"/>
              <a:t> terms rather than </a:t>
            </a:r>
            <a:r>
              <a:rPr lang="en-US" b="1" noProof="0" dirty="0"/>
              <a:t>nominal</a:t>
            </a:r>
            <a:r>
              <a:rPr lang="en-US" noProof="0" dirty="0"/>
              <a:t>.</a:t>
            </a:r>
          </a:p>
          <a:p>
            <a:r>
              <a:rPr lang="en-US" noProof="0" dirty="0"/>
              <a:t>Values are in billions of 2017 dollars.</a:t>
            </a:r>
          </a:p>
        </p:txBody>
      </p:sp>
    </p:spTree>
    <p:extLst>
      <p:ext uri="{BB962C8B-B14F-4D97-AF65-F5344CB8AC3E}">
        <p14:creationId xmlns:p14="http://schemas.microsoft.com/office/powerpoint/2010/main" val="25192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12.3 Components of Real Aggregate Expenditure, 2022</a:t>
            </a:r>
          </a:p>
        </p:txBody>
      </p:sp>
      <p:graphicFrame>
        <p:nvGraphicFramePr>
          <p:cNvPr id="3" name="Table 2"/>
          <p:cNvGraphicFramePr>
            <a:graphicFrameLocks noGrp="1"/>
          </p:cNvGraphicFramePr>
          <p:nvPr>
            <p:extLst>
              <p:ext uri="{D42A27DB-BD31-4B8C-83A1-F6EECF244321}">
                <p14:modId xmlns:p14="http://schemas.microsoft.com/office/powerpoint/2010/main" val="1081519389"/>
              </p:ext>
            </p:extLst>
          </p:nvPr>
        </p:nvGraphicFramePr>
        <p:xfrm>
          <a:off x="470261" y="1710277"/>
          <a:ext cx="8205426" cy="1854200"/>
        </p:xfrm>
        <a:graphic>
          <a:graphicData uri="http://schemas.openxmlformats.org/drawingml/2006/table">
            <a:tbl>
              <a:tblPr firstRow="1" bandRow="1">
                <a:tableStyleId>{2D5ABB26-0587-4C30-8999-92F81FD0307C}</a:tableStyleId>
              </a:tblPr>
              <a:tblGrid>
                <a:gridCol w="3300228">
                  <a:extLst>
                    <a:ext uri="{9D8B030D-6E8A-4147-A177-3AD203B41FA5}">
                      <a16:colId xmlns:a16="http://schemas.microsoft.com/office/drawing/2014/main" val="4267413794"/>
                    </a:ext>
                  </a:extLst>
                </a:gridCol>
                <a:gridCol w="4905198">
                  <a:extLst>
                    <a:ext uri="{9D8B030D-6E8A-4147-A177-3AD203B41FA5}">
                      <a16:colId xmlns:a16="http://schemas.microsoft.com/office/drawing/2014/main" val="840327503"/>
                    </a:ext>
                  </a:extLst>
                </a:gridCol>
              </a:tblGrid>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baseline="0" noProof="0" dirty="0">
                          <a:solidFill>
                            <a:schemeClr val="tx1"/>
                          </a:solidFill>
                          <a:latin typeface="+mn-lt"/>
                          <a:ea typeface="+mn-ea"/>
                          <a:cs typeface="+mn-cs"/>
                          <a:sym typeface="Arial"/>
                        </a:rPr>
                        <a:t>Expenditure Category</a:t>
                      </a:r>
                      <a:endParaRPr lang="en-US" sz="1800" b="1"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baseline="0" noProof="0" dirty="0">
                          <a:solidFill>
                            <a:schemeClr val="tx1"/>
                          </a:solidFill>
                          <a:latin typeface="+mn-lt"/>
                          <a:ea typeface="+mn-ea"/>
                          <a:cs typeface="+mn-cs"/>
                          <a:sym typeface="Arial"/>
                        </a:rPr>
                        <a:t>Real Expenditure (billions of 2017 dollars)</a:t>
                      </a:r>
                      <a:endParaRPr lang="en-US" sz="1800" b="1"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290107"/>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sym typeface="Arial"/>
                        </a:rPr>
                        <a:t>Consumption</a:t>
                      </a:r>
                      <a:endParaRPr lang="en-US" sz="1800"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sym typeface="Arial"/>
                        </a:rPr>
                        <a:t>$15,091</a:t>
                      </a:r>
                      <a:endParaRPr lang="en-US" sz="1800"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79548"/>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sym typeface="Arial"/>
                        </a:rPr>
                        <a:t>Planned investment</a:t>
                      </a:r>
                      <a:endParaRPr lang="en-US" sz="1800"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3525" marR="0" lvl="0" indent="0" algn="ctr"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ea typeface="Arial"/>
                          <a:cs typeface="Arial"/>
                          <a:sym typeface="Arial"/>
                        </a:rPr>
                        <a:t>4,103</a:t>
                      </a: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420783"/>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sym typeface="Arial"/>
                        </a:rPr>
                        <a:t>Government purchases</a:t>
                      </a:r>
                      <a:endParaRPr lang="en-US" sz="1800"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3525" marR="0" lvl="0" indent="0" algn="ctr"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ea typeface="Arial"/>
                          <a:cs typeface="Arial"/>
                          <a:sym typeface="Arial"/>
                        </a:rPr>
                        <a:t>3,670</a:t>
                      </a: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320282"/>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noProof="0" dirty="0">
                          <a:solidFill>
                            <a:schemeClr val="tx1"/>
                          </a:solidFill>
                          <a:latin typeface="+mn-lt"/>
                          <a:sym typeface="Arial"/>
                        </a:rPr>
                        <a:t>Net exports</a:t>
                      </a:r>
                      <a:endParaRPr lang="en-US" sz="1800" u="none" strike="noStrike" cap="none" noProof="0" dirty="0">
                        <a:solidFill>
                          <a:schemeClr val="tx1"/>
                        </a:solidFill>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chemeClr val="tx1"/>
                          </a:solidFill>
                          <a:effectLst/>
                          <a:latin typeface="+mn-lt"/>
                        </a:rPr>
                        <a:t>negative 1,051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13836"/>
                  </a:ext>
                </a:extLst>
              </a:tr>
            </a:tbl>
          </a:graphicData>
        </a:graphic>
      </p:graphicFrame>
      <p:graphicFrame>
        <p:nvGraphicFramePr>
          <p:cNvPr id="5" name="Object 4">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22729514"/>
              </p:ext>
            </p:extLst>
          </p:nvPr>
        </p:nvGraphicFramePr>
        <p:xfrm>
          <a:off x="5977788" y="3240409"/>
          <a:ext cx="687981" cy="278912"/>
        </p:xfrm>
        <a:graphic>
          <a:graphicData uri="http://schemas.openxmlformats.org/presentationml/2006/ole">
            <mc:AlternateContent xmlns:mc="http://schemas.openxmlformats.org/markup-compatibility/2006">
              <mc:Choice xmlns:v="urn:schemas-microsoft-com:vml" Requires="v">
                <p:oleObj name="Equation" r:id="rId2" imgW="469800" imgH="190440" progId="Equation.DSMT4">
                  <p:embed/>
                </p:oleObj>
              </mc:Choice>
              <mc:Fallback>
                <p:oleObj name="Equation" r:id="rId2" imgW="469800" imgH="190440" progId="Equation.DSMT4">
                  <p:embed/>
                  <p:pic>
                    <p:nvPicPr>
                      <p:cNvPr id="5" name="Object 4">
                        <a:extLst>
                          <a:ext uri="{C183D7F6-B498-43B3-948B-1728B52AA6E4}">
                            <adec:decorative xmlns:adec="http://schemas.microsoft.com/office/drawing/2017/decorative" val="1"/>
                          </a:ext>
                        </a:extLst>
                      </p:cNvPr>
                      <p:cNvPicPr/>
                      <p:nvPr/>
                    </p:nvPicPr>
                    <p:blipFill>
                      <a:blip r:embed="rId3"/>
                      <a:stretch>
                        <a:fillRect/>
                      </a:stretch>
                    </p:blipFill>
                    <p:spPr>
                      <a:xfrm>
                        <a:off x="5977788" y="3240409"/>
                        <a:ext cx="687981" cy="278912"/>
                      </a:xfrm>
                      <a:prstGeom prst="rect">
                        <a:avLst/>
                      </a:prstGeom>
                      <a:solidFill>
                        <a:schemeClr val="bg1"/>
                      </a:solidFill>
                    </p:spPr>
                  </p:pic>
                </p:oleObj>
              </mc:Fallback>
            </mc:AlternateContent>
          </a:graphicData>
        </a:graphic>
      </p:graphicFrame>
      <p:sp>
        <p:nvSpPr>
          <p:cNvPr id="6" name="Content Placeholder 5"/>
          <p:cNvSpPr>
            <a:spLocks noGrp="1"/>
          </p:cNvSpPr>
          <p:nvPr>
            <p:ph sz="quarter" idx="15"/>
          </p:nvPr>
        </p:nvSpPr>
        <p:spPr>
          <a:xfrm>
            <a:off x="457200" y="3826933"/>
            <a:ext cx="8232128" cy="2410355"/>
          </a:xfrm>
        </p:spPr>
        <p:txBody>
          <a:bodyPr/>
          <a:lstStyle/>
          <a:p>
            <a:pPr marL="432" indent="0">
              <a:spcBef>
                <a:spcPts val="600"/>
              </a:spcBef>
              <a:buNone/>
            </a:pPr>
            <a:r>
              <a:rPr lang="en-US" sz="2200" noProof="0" dirty="0"/>
              <a:t>The table shows the values of the components of expenditure in 2022.</a:t>
            </a:r>
          </a:p>
          <a:p>
            <a:pPr>
              <a:spcBef>
                <a:spcPts val="600"/>
              </a:spcBef>
            </a:pPr>
            <a:r>
              <a:rPr lang="en-US" sz="2200" noProof="0" dirty="0"/>
              <a:t>Consumption is the largest portion, with investment and government expenditures being roughly similarly sized.</a:t>
            </a:r>
          </a:p>
          <a:p>
            <a:pPr>
              <a:spcBef>
                <a:spcPts val="600"/>
              </a:spcBef>
            </a:pPr>
            <a:r>
              <a:rPr lang="en-US" sz="2200" noProof="0" dirty="0"/>
              <a:t>Net exports were negative in 2022; the value of U.S. imports was greater than the value of U.S. exports.</a:t>
            </a:r>
          </a:p>
        </p:txBody>
      </p:sp>
    </p:spTree>
    <p:extLst>
      <p:ext uri="{BB962C8B-B14F-4D97-AF65-F5344CB8AC3E}">
        <p14:creationId xmlns:p14="http://schemas.microsoft.com/office/powerpoint/2010/main" val="336818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019365" cy="1097279"/>
          </a:xfrm>
        </p:spPr>
        <p:txBody>
          <a:bodyPr/>
          <a:lstStyle/>
          <a:p>
            <a:r>
              <a:rPr lang="en-US" sz="3200" noProof="0" dirty="0">
                <a:solidFill>
                  <a:schemeClr val="tx2"/>
                </a:solidFill>
              </a:rPr>
              <a:t>Figure 12.1 Real Consumption, 1979–2023</a:t>
            </a:r>
          </a:p>
        </p:txBody>
      </p:sp>
      <p:pic>
        <p:nvPicPr>
          <p:cNvPr id="11" name="Picture 10" descr="A graph depicts Real Consumption, 1979 to 2023. For long description in Notes pane, press F6."/>
          <p:cNvPicPr>
            <a:picLocks noChangeAspect="1"/>
          </p:cNvPicPr>
          <p:nvPr/>
        </p:nvPicPr>
        <p:blipFill>
          <a:blip r:embed="rId3"/>
          <a:stretch>
            <a:fillRect/>
          </a:stretch>
        </p:blipFill>
        <p:spPr>
          <a:xfrm>
            <a:off x="1285971" y="1557338"/>
            <a:ext cx="6572058" cy="2633700"/>
          </a:xfrm>
          <a:prstGeom prst="rect">
            <a:avLst/>
          </a:prstGeom>
        </p:spPr>
      </p:pic>
      <p:sp>
        <p:nvSpPr>
          <p:cNvPr id="4" name="Content Placeholder 3"/>
          <p:cNvSpPr>
            <a:spLocks noGrp="1"/>
          </p:cNvSpPr>
          <p:nvPr>
            <p:ph sz="quarter" idx="13"/>
          </p:nvPr>
        </p:nvSpPr>
        <p:spPr>
          <a:xfrm>
            <a:off x="457200" y="4334933"/>
            <a:ext cx="3403600" cy="1902354"/>
          </a:xfrm>
        </p:spPr>
        <p:txBody>
          <a:bodyPr/>
          <a:lstStyle/>
          <a:p>
            <a:pPr marL="432" indent="0">
              <a:buNone/>
            </a:pPr>
            <a:r>
              <a:rPr lang="en-US" sz="1800" noProof="0" dirty="0"/>
              <a:t>Consumption tends to follow a relatively smooth, upward trend; its growth declines during periods of recession.</a:t>
            </a:r>
          </a:p>
          <a:p>
            <a:pPr marL="432" indent="0">
              <a:spcBef>
                <a:spcPts val="500"/>
              </a:spcBef>
              <a:buNone/>
            </a:pPr>
            <a:r>
              <a:rPr lang="en-US" sz="1800" noProof="0" dirty="0"/>
              <a:t>What affects the level of consumption?</a:t>
            </a:r>
          </a:p>
        </p:txBody>
      </p:sp>
      <p:sp>
        <p:nvSpPr>
          <p:cNvPr id="5" name="Content Placeholder 4"/>
          <p:cNvSpPr>
            <a:spLocks noGrp="1"/>
          </p:cNvSpPr>
          <p:nvPr>
            <p:ph sz="quarter" idx="14"/>
          </p:nvPr>
        </p:nvSpPr>
        <p:spPr>
          <a:xfrm>
            <a:off x="4673600" y="4334933"/>
            <a:ext cx="4015728" cy="1902355"/>
          </a:xfrm>
        </p:spPr>
        <p:txBody>
          <a:bodyPr/>
          <a:lstStyle/>
          <a:p>
            <a:pPr marL="432000" indent="-432000">
              <a:spcBef>
                <a:spcPts val="600"/>
              </a:spcBef>
              <a:buFont typeface="+mj-lt"/>
              <a:buAutoNum type="arabicPeriod"/>
            </a:pPr>
            <a:r>
              <a:rPr lang="en-US" sz="1800" b="1" noProof="0" dirty="0"/>
              <a:t>Current disposable income</a:t>
            </a:r>
          </a:p>
          <a:p>
            <a:pPr marL="432000" indent="-432000">
              <a:spcBef>
                <a:spcPts val="600"/>
              </a:spcBef>
              <a:buFont typeface="+mj-lt"/>
              <a:buAutoNum type="arabicPeriod"/>
            </a:pPr>
            <a:r>
              <a:rPr lang="en-US" sz="1800" b="1" noProof="0" dirty="0"/>
              <a:t>Household wealth</a:t>
            </a:r>
          </a:p>
          <a:p>
            <a:pPr marL="432000" indent="-432000">
              <a:spcBef>
                <a:spcPts val="600"/>
              </a:spcBef>
              <a:buFont typeface="+mj-lt"/>
              <a:buAutoNum type="arabicPeriod"/>
            </a:pPr>
            <a:r>
              <a:rPr lang="en-US" sz="1800" b="1" noProof="0" dirty="0"/>
              <a:t>Expected future income</a:t>
            </a:r>
          </a:p>
          <a:p>
            <a:pPr marL="432000" indent="-432000">
              <a:spcBef>
                <a:spcPts val="600"/>
              </a:spcBef>
              <a:buFont typeface="+mj-lt"/>
              <a:buAutoNum type="arabicPeriod"/>
            </a:pPr>
            <a:r>
              <a:rPr lang="en-US" sz="1800" b="1" noProof="0" dirty="0"/>
              <a:t>The price level</a:t>
            </a:r>
          </a:p>
          <a:p>
            <a:pPr marL="432000" indent="-432000">
              <a:spcBef>
                <a:spcPts val="600"/>
              </a:spcBef>
              <a:buFont typeface="+mj-lt"/>
              <a:buAutoNum type="arabicPeriod"/>
            </a:pPr>
            <a:r>
              <a:rPr lang="en-US" sz="1800" b="1" noProof="0" dirty="0"/>
              <a:t>The interest rate</a:t>
            </a:r>
          </a:p>
        </p:txBody>
      </p:sp>
    </p:spTree>
    <p:extLst>
      <p:ext uri="{BB962C8B-B14F-4D97-AF65-F5344CB8AC3E}">
        <p14:creationId xmlns:p14="http://schemas.microsoft.com/office/powerpoint/2010/main" val="71156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Determinants of Consumption </a:t>
            </a:r>
            <a:r>
              <a:rPr lang="en-US" sz="2000" b="0" noProof="0" dirty="0"/>
              <a:t>(1 of 2)</a:t>
            </a:r>
            <a:endParaRPr lang="en-US" noProof="0" dirty="0"/>
          </a:p>
        </p:txBody>
      </p:sp>
      <p:sp>
        <p:nvSpPr>
          <p:cNvPr id="21" name="Content Placeholder 20"/>
          <p:cNvSpPr>
            <a:spLocks noGrp="1"/>
          </p:cNvSpPr>
          <p:nvPr>
            <p:ph sz="quarter" idx="13"/>
          </p:nvPr>
        </p:nvSpPr>
        <p:spPr>
          <a:xfrm>
            <a:off x="457200" y="1552575"/>
            <a:ext cx="4043363" cy="454025"/>
          </a:xfrm>
        </p:spPr>
        <p:txBody>
          <a:bodyPr/>
          <a:lstStyle/>
          <a:p>
            <a:pPr marL="432000" indent="-432000">
              <a:buFont typeface="+mj-lt"/>
              <a:buAutoNum type="arabicPeriod"/>
            </a:pPr>
            <a:r>
              <a:rPr lang="en-US" sz="2000" b="1" noProof="0" dirty="0"/>
              <a:t>Current disposable income</a:t>
            </a:r>
          </a:p>
        </p:txBody>
      </p:sp>
      <p:sp>
        <p:nvSpPr>
          <p:cNvPr id="22" name="Content Placeholder 21"/>
          <p:cNvSpPr>
            <a:spLocks noGrp="1"/>
          </p:cNvSpPr>
          <p:nvPr>
            <p:ph sz="quarter" idx="14"/>
          </p:nvPr>
        </p:nvSpPr>
        <p:spPr>
          <a:xfrm>
            <a:off x="457200" y="2090879"/>
            <a:ext cx="8400324" cy="676429"/>
          </a:xfrm>
        </p:spPr>
        <p:txBody>
          <a:bodyPr tIns="0"/>
          <a:lstStyle/>
          <a:p>
            <a:pPr lvl="1" indent="-284400"/>
            <a:r>
              <a:rPr lang="en-US" sz="2000" noProof="0" dirty="0"/>
              <a:t>Consumer expenditure is largely determined by how much money consumers receive in a given year:</a:t>
            </a:r>
          </a:p>
        </p:txBody>
      </p:sp>
      <p:sp>
        <p:nvSpPr>
          <p:cNvPr id="23" name="Content Placeholder 22"/>
          <p:cNvSpPr>
            <a:spLocks noGrp="1"/>
          </p:cNvSpPr>
          <p:nvPr>
            <p:ph sz="quarter" idx="15"/>
          </p:nvPr>
        </p:nvSpPr>
        <p:spPr>
          <a:xfrm>
            <a:off x="1293223" y="2852286"/>
            <a:ext cx="294277" cy="366755"/>
          </a:xfrm>
        </p:spPr>
        <p:txBody>
          <a:bodyPr tIns="0"/>
          <a:lstStyle/>
          <a:p>
            <a:pPr marL="0" lvl="2" indent="0"/>
            <a:r>
              <a:rPr lang="en-US" sz="2000" noProof="0" dirty="0"/>
              <a:t> </a:t>
            </a:r>
            <a:r>
              <a:rPr lang="en-US" sz="100" noProof="0" dirty="0"/>
              <a:t> </a:t>
            </a:r>
          </a:p>
        </p:txBody>
      </p:sp>
      <p:graphicFrame>
        <p:nvGraphicFramePr>
          <p:cNvPr id="35" name="Object 34" descr="Personal income minus Personal income taxes plus transfer payments">
            <a:extLst>
              <a:ext uri="{FF2B5EF4-FFF2-40B4-BE49-F238E27FC236}">
                <a16:creationId xmlns:a16="http://schemas.microsoft.com/office/drawing/2014/main" id="{DAC768DB-FDC8-4DD4-9EC8-4BA0C7B1D9AD}"/>
              </a:ext>
            </a:extLst>
          </p:cNvPr>
          <p:cNvGraphicFramePr>
            <a:graphicFrameLocks noChangeAspect="1"/>
          </p:cNvGraphicFramePr>
          <p:nvPr>
            <p:extLst>
              <p:ext uri="{D42A27DB-BD31-4B8C-83A1-F6EECF244321}">
                <p14:modId xmlns:p14="http://schemas.microsoft.com/office/powerpoint/2010/main" val="4044907720"/>
              </p:ext>
            </p:extLst>
          </p:nvPr>
        </p:nvGraphicFramePr>
        <p:xfrm>
          <a:off x="1682605" y="2881972"/>
          <a:ext cx="7266311" cy="294003"/>
        </p:xfrm>
        <a:graphic>
          <a:graphicData uri="http://schemas.openxmlformats.org/presentationml/2006/ole">
            <mc:AlternateContent xmlns:mc="http://schemas.openxmlformats.org/markup-compatibility/2006">
              <mc:Choice xmlns:v="urn:schemas-microsoft-com:vml" Requires="v">
                <p:oleObj name="Equation" r:id="rId2" imgW="8165880" imgH="330120" progId="Equation.DSMT4">
                  <p:embed/>
                </p:oleObj>
              </mc:Choice>
              <mc:Fallback>
                <p:oleObj name="Equation" r:id="rId2" imgW="8165880" imgH="330120" progId="Equation.DSMT4">
                  <p:embed/>
                  <p:pic>
                    <p:nvPicPr>
                      <p:cNvPr id="35" name="Object 34" descr="Personal income minus Personal income taxes plus transfer payments">
                        <a:extLst>
                          <a:ext uri="{FF2B5EF4-FFF2-40B4-BE49-F238E27FC236}">
                            <a16:creationId xmlns:a16="http://schemas.microsoft.com/office/drawing/2014/main" id="{DAC768DB-FDC8-4DD4-9EC8-4BA0C7B1D9AD}"/>
                          </a:ext>
                        </a:extLst>
                      </p:cNvPr>
                      <p:cNvPicPr/>
                      <p:nvPr/>
                    </p:nvPicPr>
                    <p:blipFill>
                      <a:blip r:embed="rId3"/>
                      <a:stretch>
                        <a:fillRect/>
                      </a:stretch>
                    </p:blipFill>
                    <p:spPr>
                      <a:xfrm>
                        <a:off x="1682605" y="2881972"/>
                        <a:ext cx="7266311" cy="294003"/>
                      </a:xfrm>
                      <a:prstGeom prst="rect">
                        <a:avLst/>
                      </a:prstGeom>
                    </p:spPr>
                  </p:pic>
                </p:oleObj>
              </mc:Fallback>
            </mc:AlternateContent>
          </a:graphicData>
        </a:graphic>
      </p:graphicFrame>
      <p:sp>
        <p:nvSpPr>
          <p:cNvPr id="24" name="Content Placeholder 23"/>
          <p:cNvSpPr>
            <a:spLocks noGrp="1"/>
          </p:cNvSpPr>
          <p:nvPr>
            <p:ph sz="quarter" idx="16"/>
          </p:nvPr>
        </p:nvSpPr>
        <p:spPr>
          <a:xfrm>
            <a:off x="457200" y="3306165"/>
            <a:ext cx="8229600" cy="356015"/>
          </a:xfrm>
        </p:spPr>
        <p:txBody>
          <a:bodyPr tIns="0"/>
          <a:lstStyle/>
          <a:p>
            <a:pPr lvl="1" indent="-284400"/>
            <a:r>
              <a:rPr lang="en-US" sz="2000" noProof="0" dirty="0"/>
              <a:t>Income expands most years; hence so does consumption.</a:t>
            </a:r>
          </a:p>
        </p:txBody>
      </p:sp>
      <p:sp>
        <p:nvSpPr>
          <p:cNvPr id="25" name="Content Placeholder 24"/>
          <p:cNvSpPr>
            <a:spLocks noGrp="1"/>
          </p:cNvSpPr>
          <p:nvPr>
            <p:ph sz="quarter" idx="17"/>
          </p:nvPr>
        </p:nvSpPr>
        <p:spPr>
          <a:xfrm>
            <a:off x="457200" y="3815243"/>
            <a:ext cx="2882900" cy="357814"/>
          </a:xfrm>
        </p:spPr>
        <p:txBody>
          <a:bodyPr tIns="0"/>
          <a:lstStyle/>
          <a:p>
            <a:pPr marL="432000" indent="-432000">
              <a:buFont typeface="+mj-lt"/>
              <a:buAutoNum type="arabicPeriod" startAt="2"/>
            </a:pPr>
            <a:r>
              <a:rPr lang="en-US" sz="2000" b="1" noProof="0" dirty="0"/>
              <a:t>Household wealth</a:t>
            </a:r>
          </a:p>
        </p:txBody>
      </p:sp>
      <p:sp>
        <p:nvSpPr>
          <p:cNvPr id="26" name="Content Placeholder 25"/>
          <p:cNvSpPr>
            <a:spLocks noGrp="1"/>
          </p:cNvSpPr>
          <p:nvPr>
            <p:ph sz="quarter" idx="18"/>
          </p:nvPr>
        </p:nvSpPr>
        <p:spPr>
          <a:xfrm>
            <a:off x="457200" y="4265321"/>
            <a:ext cx="8229600" cy="2004009"/>
          </a:xfrm>
        </p:spPr>
        <p:txBody>
          <a:bodyPr tIns="0"/>
          <a:lstStyle/>
          <a:p>
            <a:pPr lvl="1"/>
            <a:r>
              <a:rPr lang="en-US" sz="2000" noProof="0" dirty="0">
                <a:solidFill>
                  <a:schemeClr val="tx1"/>
                </a:solidFill>
              </a:rPr>
              <a:t>A household’s </a:t>
            </a:r>
            <a:r>
              <a:rPr lang="en-US" sz="2000" b="1" noProof="0" dirty="0">
                <a:solidFill>
                  <a:schemeClr val="tx1"/>
                </a:solidFill>
              </a:rPr>
              <a:t>wealth</a:t>
            </a:r>
            <a:r>
              <a:rPr lang="en-US" sz="2000" noProof="0" dirty="0">
                <a:solidFill>
                  <a:schemeClr val="tx1"/>
                </a:solidFill>
              </a:rPr>
              <a:t> can be thought of as its </a:t>
            </a:r>
            <a:r>
              <a:rPr lang="en-US" sz="2000" b="1" noProof="0" dirty="0">
                <a:solidFill>
                  <a:schemeClr val="tx1"/>
                </a:solidFill>
              </a:rPr>
              <a:t>assets</a:t>
            </a:r>
            <a:r>
              <a:rPr lang="en-US" sz="2000" noProof="0" dirty="0">
                <a:solidFill>
                  <a:schemeClr val="tx1"/>
                </a:solidFill>
              </a:rPr>
              <a:t> (like homes, stocks and bonds, and bank accounts) minus its </a:t>
            </a:r>
            <a:r>
              <a:rPr lang="en-US" sz="2000" b="1" noProof="0" dirty="0">
                <a:solidFill>
                  <a:schemeClr val="tx1"/>
                </a:solidFill>
              </a:rPr>
              <a:t>liabilities</a:t>
            </a:r>
            <a:r>
              <a:rPr lang="en-US" sz="2000" noProof="0" dirty="0">
                <a:solidFill>
                  <a:schemeClr val="tx1"/>
                </a:solidFill>
              </a:rPr>
              <a:t> (mortgages, student loans, etc.).</a:t>
            </a:r>
          </a:p>
          <a:p>
            <a:pPr lvl="1"/>
            <a:r>
              <a:rPr lang="en-US" sz="2000" noProof="0" dirty="0">
                <a:solidFill>
                  <a:schemeClr val="tx1"/>
                </a:solidFill>
              </a:rPr>
              <a:t>Households with greater wealth spend more on consumption; an extra $1,000 in wealth will result in $40–$50 in extra annual consumption spending, holding constant the effect of income.</a:t>
            </a:r>
          </a:p>
        </p:txBody>
      </p:sp>
    </p:spTree>
    <p:extLst>
      <p:ext uri="{BB962C8B-B14F-4D97-AF65-F5344CB8AC3E}">
        <p14:creationId xmlns:p14="http://schemas.microsoft.com/office/powerpoint/2010/main" val="26566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fade">
                                      <p:cBhvr>
                                        <p:cTn id="11" dur="500"/>
                                        <p:tgtEl>
                                          <p:spTgt spid="2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fade">
                                      <p:cBhvr>
                                        <p:cTn id="15" dur="500"/>
                                        <p:tgtEl>
                                          <p:spTgt spid="2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500"/>
                                        <p:tgtEl>
                                          <p:spTgt spid="24">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500"/>
                                        <p:tgtEl>
                                          <p:spTgt spid="2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animEffect transition="in" filter="fade">
                                      <p:cBhvr>
                                        <p:cTn id="35"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24" grpId="0" build="p"/>
      <p:bldP spid="25" grpId="0" build="p"/>
      <p:bldP spid="2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Determinants of Consumption </a:t>
            </a:r>
            <a:r>
              <a:rPr lang="en-US" sz="2000" b="0" noProof="0" dirty="0"/>
              <a:t>(2 of 2)</a:t>
            </a:r>
            <a:endParaRPr lang="en-US" noProof="0" dirty="0"/>
          </a:p>
        </p:txBody>
      </p:sp>
      <p:sp>
        <p:nvSpPr>
          <p:cNvPr id="4" name="Content Placeholder 3"/>
          <p:cNvSpPr>
            <a:spLocks noGrp="1"/>
          </p:cNvSpPr>
          <p:nvPr>
            <p:ph sz="quarter" idx="13"/>
          </p:nvPr>
        </p:nvSpPr>
        <p:spPr>
          <a:xfrm>
            <a:off x="457200" y="1592191"/>
            <a:ext cx="3889169" cy="469408"/>
          </a:xfrm>
        </p:spPr>
        <p:txBody>
          <a:bodyPr/>
          <a:lstStyle/>
          <a:p>
            <a:pPr marL="432000" indent="-432000">
              <a:buFont typeface="+mj-lt"/>
              <a:buAutoNum type="arabicPeriod" startAt="3"/>
            </a:pPr>
            <a:r>
              <a:rPr lang="en-US" sz="2000" b="1" noProof="0" dirty="0"/>
              <a:t>Expected future income</a:t>
            </a:r>
          </a:p>
        </p:txBody>
      </p:sp>
      <p:sp>
        <p:nvSpPr>
          <p:cNvPr id="5" name="Content Placeholder 4"/>
          <p:cNvSpPr>
            <a:spLocks noGrp="1"/>
          </p:cNvSpPr>
          <p:nvPr>
            <p:ph sz="quarter" idx="14"/>
          </p:nvPr>
        </p:nvSpPr>
        <p:spPr>
          <a:xfrm>
            <a:off x="457200" y="2124703"/>
            <a:ext cx="8488680" cy="1148729"/>
          </a:xfrm>
        </p:spPr>
        <p:txBody>
          <a:bodyPr/>
          <a:lstStyle/>
          <a:p>
            <a:pPr lvl="1" indent="-284400"/>
            <a:r>
              <a:rPr lang="en-US" sz="2000" noProof="0" dirty="0"/>
              <a:t>Most people prefer to keep their consumption fairly stable from year to year even if their income fluctuates a lot from year to year.</a:t>
            </a:r>
            <a:endParaRPr lang="en-US" sz="2000" b="1" noProof="0" dirty="0"/>
          </a:p>
          <a:p>
            <a:pPr lvl="1" indent="-284400"/>
            <a:r>
              <a:rPr lang="en-US" sz="2000" noProof="0" dirty="0"/>
              <a:t>So, consumption relates both to current and future income.</a:t>
            </a:r>
          </a:p>
        </p:txBody>
      </p:sp>
      <p:sp>
        <p:nvSpPr>
          <p:cNvPr id="6" name="Content Placeholder 5"/>
          <p:cNvSpPr>
            <a:spLocks noGrp="1"/>
          </p:cNvSpPr>
          <p:nvPr>
            <p:ph sz="quarter" idx="15"/>
          </p:nvPr>
        </p:nvSpPr>
        <p:spPr>
          <a:xfrm>
            <a:off x="457200" y="3391375"/>
            <a:ext cx="2630384" cy="372947"/>
          </a:xfrm>
        </p:spPr>
        <p:txBody>
          <a:bodyPr tIns="0"/>
          <a:lstStyle/>
          <a:p>
            <a:pPr marL="432000" indent="-432000">
              <a:buFont typeface="+mj-lt"/>
              <a:buAutoNum type="arabicPeriod" startAt="4"/>
            </a:pPr>
            <a:r>
              <a:rPr lang="en-US" sz="2000" b="1" noProof="0" dirty="0"/>
              <a:t>The price level</a:t>
            </a:r>
          </a:p>
        </p:txBody>
      </p:sp>
      <p:sp>
        <p:nvSpPr>
          <p:cNvPr id="7" name="Content Placeholder 6"/>
          <p:cNvSpPr>
            <a:spLocks noGrp="1"/>
          </p:cNvSpPr>
          <p:nvPr>
            <p:ph sz="quarter" idx="16"/>
          </p:nvPr>
        </p:nvSpPr>
        <p:spPr>
          <a:xfrm>
            <a:off x="457200" y="3820721"/>
            <a:ext cx="8229600" cy="760023"/>
          </a:xfrm>
        </p:spPr>
        <p:txBody>
          <a:bodyPr/>
          <a:lstStyle/>
          <a:p>
            <a:pPr lvl="1" indent="-284400"/>
            <a:r>
              <a:rPr lang="en-US" sz="2000" noProof="0" dirty="0"/>
              <a:t>As prices rise, household wealth falls. Consequently, higher prices result in lower (real) consumption spending.</a:t>
            </a:r>
          </a:p>
        </p:txBody>
      </p:sp>
      <p:sp>
        <p:nvSpPr>
          <p:cNvPr id="8" name="Content Placeholder 7"/>
          <p:cNvSpPr>
            <a:spLocks noGrp="1"/>
          </p:cNvSpPr>
          <p:nvPr>
            <p:ph sz="quarter" idx="17"/>
          </p:nvPr>
        </p:nvSpPr>
        <p:spPr>
          <a:xfrm>
            <a:off x="457200" y="4717464"/>
            <a:ext cx="2891642" cy="399445"/>
          </a:xfrm>
        </p:spPr>
        <p:txBody>
          <a:bodyPr tIns="0"/>
          <a:lstStyle/>
          <a:p>
            <a:pPr marL="432000" indent="-432000">
              <a:buFont typeface="+mj-lt"/>
              <a:buAutoNum type="arabicPeriod" startAt="5"/>
            </a:pPr>
            <a:r>
              <a:rPr lang="en-US" sz="2000" b="1" noProof="0" dirty="0"/>
              <a:t>The interest rate</a:t>
            </a:r>
          </a:p>
        </p:txBody>
      </p:sp>
      <p:sp>
        <p:nvSpPr>
          <p:cNvPr id="9" name="Content Placeholder 8"/>
          <p:cNvSpPr>
            <a:spLocks noGrp="1"/>
          </p:cNvSpPr>
          <p:nvPr>
            <p:ph sz="quarter" idx="18"/>
          </p:nvPr>
        </p:nvSpPr>
        <p:spPr>
          <a:xfrm>
            <a:off x="457200" y="5180023"/>
            <a:ext cx="8229600" cy="1085860"/>
          </a:xfrm>
        </p:spPr>
        <p:txBody>
          <a:bodyPr/>
          <a:lstStyle/>
          <a:p>
            <a:pPr lvl="1"/>
            <a:r>
              <a:rPr lang="en-US" sz="2000" noProof="0" dirty="0"/>
              <a:t>Higher real interest rates encourage saving rather than spending, so they result in lower spending, especially on </a:t>
            </a:r>
            <a:r>
              <a:rPr lang="en-US" sz="2000" b="1" noProof="0" dirty="0"/>
              <a:t>durable goods</a:t>
            </a:r>
            <a:r>
              <a:rPr lang="en-US" sz="2000" noProof="0" dirty="0"/>
              <a:t>.</a:t>
            </a:r>
          </a:p>
        </p:txBody>
      </p:sp>
    </p:spTree>
    <p:extLst>
      <p:ext uri="{BB962C8B-B14F-4D97-AF65-F5344CB8AC3E}">
        <p14:creationId xmlns:p14="http://schemas.microsoft.com/office/powerpoint/2010/main" val="14053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solidFill>
                  <a:schemeClr val="tx2"/>
                </a:solidFill>
              </a:rPr>
              <a:t>Figure 12.2 Real Consumption and Spending on Motor Vehicles and R</a:t>
            </a:r>
            <a:r>
              <a:rPr lang="en-US" sz="100" noProof="0" dirty="0">
                <a:solidFill>
                  <a:schemeClr val="tx2"/>
                </a:solidFill>
              </a:rPr>
              <a:t> </a:t>
            </a:r>
            <a:r>
              <a:rPr lang="en-US" sz="2800" noProof="0" dirty="0">
                <a:solidFill>
                  <a:schemeClr val="tx2"/>
                </a:solidFill>
              </a:rPr>
              <a:t>Vs, 1985–2022</a:t>
            </a:r>
          </a:p>
        </p:txBody>
      </p:sp>
      <p:pic>
        <p:nvPicPr>
          <p:cNvPr id="7" name="Picture 6" descr="A graph depicts real consumption and production of motor vehicles and R Vs between 1985 and 2020. ">
            <a:extLst>
              <a:ext uri="{FF2B5EF4-FFF2-40B4-BE49-F238E27FC236}">
                <a16:creationId xmlns:a16="http://schemas.microsoft.com/office/drawing/2014/main" id="{5618652D-F3FF-FFD0-9550-358527E1C7BF}"/>
              </a:ext>
            </a:extLst>
          </p:cNvPr>
          <p:cNvPicPr>
            <a:picLocks noChangeAspect="1"/>
          </p:cNvPicPr>
          <p:nvPr/>
        </p:nvPicPr>
        <p:blipFill>
          <a:blip r:embed="rId3"/>
          <a:stretch>
            <a:fillRect/>
          </a:stretch>
        </p:blipFill>
        <p:spPr>
          <a:xfrm>
            <a:off x="683260" y="1585839"/>
            <a:ext cx="7777479" cy="3122873"/>
          </a:xfrm>
          <a:prstGeom prst="rect">
            <a:avLst/>
          </a:prstGeom>
        </p:spPr>
      </p:pic>
      <p:sp>
        <p:nvSpPr>
          <p:cNvPr id="9" name="Content Placeholder 8"/>
          <p:cNvSpPr>
            <a:spLocks noGrp="1"/>
          </p:cNvSpPr>
          <p:nvPr>
            <p:ph sz="quarter" idx="15"/>
          </p:nvPr>
        </p:nvSpPr>
        <p:spPr>
          <a:xfrm>
            <a:off x="468314" y="4978400"/>
            <a:ext cx="7992426" cy="1258888"/>
          </a:xfrm>
        </p:spPr>
        <p:txBody>
          <a:bodyPr tIns="0"/>
          <a:lstStyle/>
          <a:p>
            <a:pPr marL="432" indent="0">
              <a:spcBef>
                <a:spcPts val="600"/>
              </a:spcBef>
              <a:buNone/>
            </a:pPr>
            <a:r>
              <a:rPr lang="en-US" sz="1800" noProof="0" dirty="0"/>
              <a:t>Household spending on all consumption goods is less volatile than spending on </a:t>
            </a:r>
            <a:r>
              <a:rPr lang="en-US" sz="1800" b="1" noProof="0" dirty="0"/>
              <a:t>consumer durables</a:t>
            </a:r>
            <a:r>
              <a:rPr lang="en-US" sz="1800" noProof="0" dirty="0"/>
              <a:t> like motor vehicles (cars and trucks) or recreational vehicles (R</a:t>
            </a:r>
            <a:r>
              <a:rPr lang="en-US" sz="100" noProof="0" dirty="0"/>
              <a:t> </a:t>
            </a:r>
            <a:r>
              <a:rPr lang="en-US" sz="1800" noProof="0" dirty="0"/>
              <a:t>V</a:t>
            </a:r>
            <a:r>
              <a:rPr lang="en-US" sz="100" noProof="0" dirty="0"/>
              <a:t> </a:t>
            </a:r>
            <a:r>
              <a:rPr lang="en-US" sz="1800" noProof="0" dirty="0"/>
              <a:t>s).</a:t>
            </a:r>
          </a:p>
          <a:p>
            <a:pPr marL="432" indent="0">
              <a:spcBef>
                <a:spcPts val="600"/>
              </a:spcBef>
              <a:buNone/>
            </a:pPr>
            <a:r>
              <a:rPr lang="en-US" sz="1800" noProof="0" dirty="0"/>
              <a:t>The consumption of other consumer durables behaves similarly.</a:t>
            </a:r>
          </a:p>
        </p:txBody>
      </p:sp>
    </p:spTree>
    <p:extLst>
      <p:ext uri="{BB962C8B-B14F-4D97-AF65-F5344CB8AC3E}">
        <p14:creationId xmlns:p14="http://schemas.microsoft.com/office/powerpoint/2010/main" val="171421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Volatility of Consumer Spending on Durables</a:t>
            </a:r>
          </a:p>
        </p:txBody>
      </p:sp>
      <p:sp>
        <p:nvSpPr>
          <p:cNvPr id="3" name="Content Placeholder 2"/>
          <p:cNvSpPr>
            <a:spLocks noGrp="1"/>
          </p:cNvSpPr>
          <p:nvPr>
            <p:ph sz="quarter" idx="13"/>
          </p:nvPr>
        </p:nvSpPr>
        <p:spPr>
          <a:xfrm>
            <a:off x="457200" y="1554920"/>
            <a:ext cx="8232775" cy="4753805"/>
          </a:xfrm>
        </p:spPr>
        <p:txBody>
          <a:bodyPr/>
          <a:lstStyle/>
          <a:p>
            <a:pPr marL="0" indent="0">
              <a:buNone/>
            </a:pPr>
            <a:r>
              <a:rPr lang="en-US" sz="2000" noProof="0" dirty="0"/>
              <a:t>Why is spending on durable goods like cars and R</a:t>
            </a:r>
            <a:r>
              <a:rPr lang="en-US" sz="100" noProof="0" dirty="0"/>
              <a:t> </a:t>
            </a:r>
            <a:r>
              <a:rPr lang="en-US" sz="2000" noProof="0" dirty="0"/>
              <a:t>Vs so volatile?</a:t>
            </a:r>
          </a:p>
          <a:p>
            <a:pPr marL="432000" indent="-432000">
              <a:buFont typeface="+mj-lt"/>
              <a:buAutoNum type="arabicPeriod"/>
            </a:pPr>
            <a:r>
              <a:rPr lang="en-US" sz="2000" b="1" noProof="0" dirty="0"/>
              <a:t>Durable goods are long-lived</a:t>
            </a:r>
            <a:r>
              <a:rPr lang="en-US" sz="2000" noProof="0" dirty="0"/>
              <a:t>—households can postpone buying them when incomes are down.</a:t>
            </a:r>
          </a:p>
          <a:p>
            <a:pPr marL="432000" indent="-432000">
              <a:buFont typeface="+mj-lt"/>
              <a:buAutoNum type="arabicPeriod"/>
            </a:pPr>
            <a:r>
              <a:rPr lang="en-US" sz="2000" b="1" noProof="0" dirty="0"/>
              <a:t>Good substitutes exist</a:t>
            </a:r>
            <a:r>
              <a:rPr lang="en-US" sz="2000" noProof="0" dirty="0"/>
              <a:t>—like used cars/R</a:t>
            </a:r>
            <a:r>
              <a:rPr lang="en-US" sz="100" noProof="0" dirty="0"/>
              <a:t> </a:t>
            </a:r>
            <a:r>
              <a:rPr lang="en-US" sz="2000" noProof="0" dirty="0"/>
              <a:t>Vs.</a:t>
            </a:r>
          </a:p>
          <a:p>
            <a:pPr marL="432000" indent="-432000">
              <a:buFont typeface="+mj-lt"/>
              <a:buAutoNum type="arabicPeriod"/>
            </a:pPr>
            <a:r>
              <a:rPr lang="en-US" sz="2000" b="1" noProof="0" dirty="0"/>
              <a:t>High prices make them risky purchases</a:t>
            </a:r>
            <a:r>
              <a:rPr lang="en-US" sz="2000" noProof="0" dirty="0"/>
              <a:t>—in times of uncertainty, the risk of not being able to pay back loans is important for consumers.</a:t>
            </a:r>
          </a:p>
          <a:p>
            <a:pPr marL="432000" indent="-432000">
              <a:buFont typeface="+mj-lt"/>
              <a:buAutoNum type="arabicPeriod"/>
            </a:pPr>
            <a:r>
              <a:rPr lang="en-US" sz="2000" b="1" noProof="0" dirty="0"/>
              <a:t>Pent-up demand typically follows a recession</a:t>
            </a:r>
            <a:r>
              <a:rPr lang="en-US" sz="2000" noProof="0" dirty="0"/>
              <a:t>—purchases postponed during a recession will eventually be made.</a:t>
            </a:r>
          </a:p>
          <a:p>
            <a:pPr marL="432000" indent="-432000">
              <a:buFont typeface="+mj-lt"/>
              <a:buAutoNum type="arabicPeriod"/>
            </a:pPr>
            <a:r>
              <a:rPr lang="en-US" sz="2000" b="1" noProof="0" dirty="0"/>
              <a:t>Interest rates fluctuate</a:t>
            </a:r>
            <a:r>
              <a:rPr lang="en-US" sz="2000" noProof="0" dirty="0"/>
              <a:t>—rising late in an expansion (discouraging large purchases) and falling during and after a recession (encouraging those purchases).</a:t>
            </a:r>
          </a:p>
        </p:txBody>
      </p:sp>
    </p:spTree>
    <p:extLst>
      <p:ext uri="{BB962C8B-B14F-4D97-AF65-F5344CB8AC3E}">
        <p14:creationId xmlns:p14="http://schemas.microsoft.com/office/powerpoint/2010/main" val="55210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12.3 The Relationship between Consumption and Income, 1980–2022</a:t>
            </a:r>
          </a:p>
        </p:txBody>
      </p:sp>
      <p:pic>
        <p:nvPicPr>
          <p:cNvPr id="10" name="Picture 9" descr="Two graphs (a) and (b) depict the relationship between consumption and income between 1980 and 2022. For long description in Notes pane, press F6.">
            <a:extLst>
              <a:ext uri="{FF2B5EF4-FFF2-40B4-BE49-F238E27FC236}">
                <a16:creationId xmlns:a16="http://schemas.microsoft.com/office/drawing/2014/main" id="{DB14C915-276D-CBA8-3E85-A33B4F48ECBD}"/>
              </a:ext>
            </a:extLst>
          </p:cNvPr>
          <p:cNvPicPr>
            <a:picLocks noChangeAspect="1"/>
          </p:cNvPicPr>
          <p:nvPr/>
        </p:nvPicPr>
        <p:blipFill>
          <a:blip r:embed="rId3"/>
          <a:stretch>
            <a:fillRect/>
          </a:stretch>
        </p:blipFill>
        <p:spPr>
          <a:xfrm>
            <a:off x="1300183" y="1558393"/>
            <a:ext cx="6543635" cy="3072664"/>
          </a:xfrm>
          <a:prstGeom prst="rect">
            <a:avLst/>
          </a:prstGeom>
        </p:spPr>
      </p:pic>
      <p:sp>
        <p:nvSpPr>
          <p:cNvPr id="5" name="Content Placeholder 4">
            <a:extLst>
              <a:ext uri="{FF2B5EF4-FFF2-40B4-BE49-F238E27FC236}">
                <a16:creationId xmlns:a16="http://schemas.microsoft.com/office/drawing/2014/main" id="{80F97FFF-B940-4819-A207-A82FBC961045}"/>
              </a:ext>
            </a:extLst>
          </p:cNvPr>
          <p:cNvSpPr>
            <a:spLocks noGrp="1"/>
          </p:cNvSpPr>
          <p:nvPr>
            <p:ph sz="quarter" idx="14"/>
          </p:nvPr>
        </p:nvSpPr>
        <p:spPr>
          <a:xfrm>
            <a:off x="457200" y="4876800"/>
            <a:ext cx="8229600" cy="1360488"/>
          </a:xfrm>
        </p:spPr>
        <p:txBody>
          <a:bodyPr tIns="0"/>
          <a:lstStyle/>
          <a:p>
            <a:pPr marL="432" indent="0">
              <a:spcBef>
                <a:spcPts val="600"/>
              </a:spcBef>
              <a:buNone/>
            </a:pPr>
            <a:r>
              <a:rPr lang="en-US" noProof="0" dirty="0">
                <a:latin typeface="+mn-lt"/>
              </a:rPr>
              <a:t>The relationship between consumption and income is very strong. A straight line describes this </a:t>
            </a:r>
            <a:r>
              <a:rPr lang="en-US" b="1" noProof="0" dirty="0">
                <a:latin typeface="+mn-lt"/>
              </a:rPr>
              <a:t>consumption function</a:t>
            </a:r>
            <a:r>
              <a:rPr lang="en-US" noProof="0" dirty="0">
                <a:latin typeface="+mn-lt"/>
              </a:rPr>
              <a:t> very well: households spend a consistent fraction of each extra dollar on consumption.</a:t>
            </a:r>
          </a:p>
          <a:p>
            <a:pPr marL="432" indent="0">
              <a:spcBef>
                <a:spcPts val="600"/>
              </a:spcBef>
              <a:buNone/>
            </a:pPr>
            <a:r>
              <a:rPr lang="en-US" b="1" noProof="0" dirty="0">
                <a:latin typeface="+mn-lt"/>
              </a:rPr>
              <a:t>Consumption function</a:t>
            </a:r>
            <a:r>
              <a:rPr lang="en-US" noProof="0" dirty="0">
                <a:latin typeface="+mn-lt"/>
              </a:rPr>
              <a:t>: the relationship between consumption spending and disposable income.</a:t>
            </a:r>
          </a:p>
        </p:txBody>
      </p:sp>
    </p:spTree>
    <p:extLst>
      <p:ext uri="{BB962C8B-B14F-4D97-AF65-F5344CB8AC3E}">
        <p14:creationId xmlns:p14="http://schemas.microsoft.com/office/powerpoint/2010/main" val="38067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Marginal Propensity to Consume</a:t>
            </a:r>
          </a:p>
        </p:txBody>
      </p:sp>
      <p:sp>
        <p:nvSpPr>
          <p:cNvPr id="3" name="Content Placeholder 2"/>
          <p:cNvSpPr>
            <a:spLocks noGrp="1"/>
          </p:cNvSpPr>
          <p:nvPr>
            <p:ph sz="quarter" idx="13"/>
          </p:nvPr>
        </p:nvSpPr>
        <p:spPr>
          <a:xfrm>
            <a:off x="457200" y="1554921"/>
            <a:ext cx="8232775" cy="3547658"/>
          </a:xfrm>
        </p:spPr>
        <p:txBody>
          <a:bodyPr/>
          <a:lstStyle/>
          <a:p>
            <a:pPr marL="432" indent="0">
              <a:buNone/>
            </a:pPr>
            <a:r>
              <a:rPr lang="en-US" noProof="0" dirty="0"/>
              <a:t>The graphs showed that consumers seem to have a relatively constant </a:t>
            </a:r>
            <a:r>
              <a:rPr lang="en-US" b="1" noProof="0" dirty="0"/>
              <a:t>marginal propensity to consume</a:t>
            </a:r>
            <a:r>
              <a:rPr lang="en-US" noProof="0" dirty="0"/>
              <a:t>.</a:t>
            </a:r>
          </a:p>
          <a:p>
            <a:pPr marL="432" indent="0">
              <a:buNone/>
            </a:pPr>
            <a:r>
              <a:rPr lang="en-US" b="1" noProof="0" dirty="0"/>
              <a:t>Marginal propensity to consume (</a:t>
            </a:r>
            <a:r>
              <a:rPr lang="en-US" b="1" i="1" noProof="0" dirty="0"/>
              <a:t>M</a:t>
            </a:r>
            <a:r>
              <a:rPr lang="en-US" sz="100" b="1" noProof="0" dirty="0"/>
              <a:t> </a:t>
            </a:r>
            <a:r>
              <a:rPr lang="en-US" b="1" i="1" noProof="0" dirty="0"/>
              <a:t>P</a:t>
            </a:r>
            <a:r>
              <a:rPr lang="en-US" sz="100" b="1" noProof="0" dirty="0"/>
              <a:t> </a:t>
            </a:r>
            <a:r>
              <a:rPr lang="en-US" b="1" i="1" noProof="0" dirty="0"/>
              <a:t>C</a:t>
            </a:r>
            <a:r>
              <a:rPr lang="en-US" b="1" noProof="0" dirty="0"/>
              <a:t>)</a:t>
            </a:r>
            <a:r>
              <a:rPr lang="en-US" noProof="0" dirty="0"/>
              <a:t>: The slope of the consumption function: the amount by which consumption spending changes when disposable income changes.</a:t>
            </a:r>
          </a:p>
          <a:p>
            <a:pPr marL="432" indent="0">
              <a:buNone/>
            </a:pPr>
            <a:r>
              <a:rPr lang="en-US" noProof="0" dirty="0"/>
              <a:t>The marginal propensity to consume is the slope of the consumption function.</a:t>
            </a:r>
          </a:p>
        </p:txBody>
      </p:sp>
    </p:spTree>
    <p:extLst>
      <p:ext uri="{BB962C8B-B14F-4D97-AF65-F5344CB8AC3E}">
        <p14:creationId xmlns:p14="http://schemas.microsoft.com/office/powerpoint/2010/main" val="2608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Estimating the </a:t>
            </a:r>
            <a:r>
              <a:rPr lang="en-US" i="1" noProof="0" dirty="0"/>
              <a:t>M</a:t>
            </a:r>
            <a:r>
              <a:rPr lang="en-US" sz="100" noProof="0" dirty="0"/>
              <a:t> </a:t>
            </a:r>
            <a:r>
              <a:rPr lang="en-US" i="1" noProof="0" dirty="0"/>
              <a:t>P</a:t>
            </a:r>
            <a:r>
              <a:rPr lang="en-US" sz="100" noProof="0" dirty="0"/>
              <a:t> </a:t>
            </a:r>
            <a:r>
              <a:rPr lang="en-US" i="1" noProof="0" dirty="0"/>
              <a:t>C</a:t>
            </a:r>
            <a:endParaRPr lang="en-US" noProof="0" dirty="0"/>
          </a:p>
        </p:txBody>
      </p:sp>
      <p:sp>
        <p:nvSpPr>
          <p:cNvPr id="4" name="Content Placeholder 3"/>
          <p:cNvSpPr>
            <a:spLocks noGrp="1"/>
          </p:cNvSpPr>
          <p:nvPr>
            <p:ph sz="quarter" idx="13"/>
          </p:nvPr>
        </p:nvSpPr>
        <p:spPr>
          <a:xfrm>
            <a:off x="457200" y="1552575"/>
            <a:ext cx="8232128" cy="763113"/>
          </a:xfrm>
        </p:spPr>
        <p:txBody>
          <a:bodyPr/>
          <a:lstStyle/>
          <a:p>
            <a:pPr marL="432" indent="0">
              <a:buNone/>
            </a:pPr>
            <a:r>
              <a:rPr lang="en-US" sz="2000" noProof="0" dirty="0"/>
              <a:t>We can estimate the </a:t>
            </a:r>
            <a:r>
              <a:rPr lang="en-US" sz="2000" i="1" noProof="0" dirty="0"/>
              <a:t>M</a:t>
            </a:r>
            <a:r>
              <a:rPr lang="en-US" sz="100" i="1" noProof="0" dirty="0"/>
              <a:t> </a:t>
            </a:r>
            <a:r>
              <a:rPr lang="en-US" sz="2000" i="1" noProof="0" dirty="0"/>
              <a:t>P</a:t>
            </a:r>
            <a:r>
              <a:rPr lang="en-US" sz="100" i="1" noProof="0" dirty="0"/>
              <a:t> </a:t>
            </a:r>
            <a:r>
              <a:rPr lang="en-US" sz="2000" i="1" noProof="0" dirty="0"/>
              <a:t>C</a:t>
            </a:r>
            <a:r>
              <a:rPr lang="en-US" sz="2000" noProof="0" dirty="0"/>
              <a:t> by estimating the slope of the consumption function:</a:t>
            </a:r>
          </a:p>
        </p:txBody>
      </p:sp>
      <p:graphicFrame>
        <p:nvGraphicFramePr>
          <p:cNvPr id="8" name="Object 7" descr="M P C equals Change in consumption over Change in disposable income equals delta C over delta Y D.">
            <a:extLst>
              <a:ext uri="{FF2B5EF4-FFF2-40B4-BE49-F238E27FC236}">
                <a16:creationId xmlns:a16="http://schemas.microsoft.com/office/drawing/2014/main" id="{DAC768DB-FDC8-4DD4-9EC8-4BA0C7B1D9AD}"/>
              </a:ext>
            </a:extLst>
          </p:cNvPr>
          <p:cNvGraphicFramePr>
            <a:graphicFrameLocks noChangeAspect="1"/>
          </p:cNvGraphicFramePr>
          <p:nvPr>
            <p:extLst>
              <p:ext uri="{D42A27DB-BD31-4B8C-83A1-F6EECF244321}">
                <p14:modId xmlns:p14="http://schemas.microsoft.com/office/powerpoint/2010/main" val="1174308431"/>
              </p:ext>
            </p:extLst>
          </p:nvPr>
        </p:nvGraphicFramePr>
        <p:xfrm>
          <a:off x="2163690" y="2374844"/>
          <a:ext cx="4816620" cy="644401"/>
        </p:xfrm>
        <a:graphic>
          <a:graphicData uri="http://schemas.openxmlformats.org/presentationml/2006/ole">
            <mc:AlternateContent xmlns:mc="http://schemas.openxmlformats.org/markup-compatibility/2006">
              <mc:Choice xmlns:v="urn:schemas-microsoft-com:vml" Requires="v">
                <p:oleObj name="Equation" r:id="rId2" imgW="5600520" imgH="749160" progId="Equation.DSMT4">
                  <p:embed/>
                </p:oleObj>
              </mc:Choice>
              <mc:Fallback>
                <p:oleObj name="Equation" r:id="rId2" imgW="5600520" imgH="749160" progId="Equation.DSMT4">
                  <p:embed/>
                  <p:pic>
                    <p:nvPicPr>
                      <p:cNvPr id="8" name="Object 7" descr="M P C equals Change in consumption over Change in disposable income equals delta C over delta Y D.">
                        <a:extLst>
                          <a:ext uri="{FF2B5EF4-FFF2-40B4-BE49-F238E27FC236}">
                            <a16:creationId xmlns:a16="http://schemas.microsoft.com/office/drawing/2014/main" id="{DAC768DB-FDC8-4DD4-9EC8-4BA0C7B1D9AD}"/>
                          </a:ext>
                        </a:extLst>
                      </p:cNvPr>
                      <p:cNvPicPr/>
                      <p:nvPr/>
                    </p:nvPicPr>
                    <p:blipFill>
                      <a:blip r:embed="rId3"/>
                      <a:stretch>
                        <a:fillRect/>
                      </a:stretch>
                    </p:blipFill>
                    <p:spPr>
                      <a:xfrm>
                        <a:off x="2163690" y="2374844"/>
                        <a:ext cx="4816620" cy="644401"/>
                      </a:xfrm>
                      <a:prstGeom prst="rect">
                        <a:avLst/>
                      </a:prstGeom>
                    </p:spPr>
                  </p:pic>
                </p:oleObj>
              </mc:Fallback>
            </mc:AlternateContent>
          </a:graphicData>
        </a:graphic>
      </p:graphicFrame>
      <p:sp>
        <p:nvSpPr>
          <p:cNvPr id="5" name="Content Placeholder 4"/>
          <p:cNvSpPr>
            <a:spLocks noGrp="1"/>
          </p:cNvSpPr>
          <p:nvPr>
            <p:ph sz="quarter" idx="14"/>
          </p:nvPr>
        </p:nvSpPr>
        <p:spPr>
          <a:xfrm>
            <a:off x="457200" y="3104528"/>
            <a:ext cx="8232128" cy="754954"/>
          </a:xfrm>
        </p:spPr>
        <p:txBody>
          <a:bodyPr/>
          <a:lstStyle/>
          <a:p>
            <a:pPr marL="432" indent="0">
              <a:buNone/>
            </a:pPr>
            <a:r>
              <a:rPr lang="en-US" sz="2000" noProof="0" dirty="0"/>
              <a:t>From 2017 to 2018, consumption increased by $364 billion, while disposable income increased by $530 billion:</a:t>
            </a:r>
          </a:p>
        </p:txBody>
      </p:sp>
      <p:graphicFrame>
        <p:nvGraphicFramePr>
          <p:cNvPr id="13" name="Object 12" descr="delta C over delta Y D = $364 billion over $530 billion = 0.69&#10;">
            <a:extLst>
              <a:ext uri="{FF2B5EF4-FFF2-40B4-BE49-F238E27FC236}">
                <a16:creationId xmlns:a16="http://schemas.microsoft.com/office/drawing/2014/main" id="{DAC768DB-FDC8-4DD4-9EC8-4BA0C7B1D9AD}"/>
              </a:ext>
            </a:extLst>
          </p:cNvPr>
          <p:cNvGraphicFramePr>
            <a:graphicFrameLocks noChangeAspect="1"/>
          </p:cNvGraphicFramePr>
          <p:nvPr>
            <p:extLst>
              <p:ext uri="{D42A27DB-BD31-4B8C-83A1-F6EECF244321}">
                <p14:modId xmlns:p14="http://schemas.microsoft.com/office/powerpoint/2010/main" val="4037779200"/>
              </p:ext>
            </p:extLst>
          </p:nvPr>
        </p:nvGraphicFramePr>
        <p:xfrm>
          <a:off x="3184525" y="3938588"/>
          <a:ext cx="2773363" cy="622300"/>
        </p:xfrm>
        <a:graphic>
          <a:graphicData uri="http://schemas.openxmlformats.org/presentationml/2006/ole">
            <mc:AlternateContent xmlns:mc="http://schemas.openxmlformats.org/markup-compatibility/2006">
              <mc:Choice xmlns:v="urn:schemas-microsoft-com:vml" Requires="v">
                <p:oleObj name="Equation" r:id="rId4" imgW="3225600" imgH="723600" progId="Equation.DSMT4">
                  <p:embed/>
                </p:oleObj>
              </mc:Choice>
              <mc:Fallback>
                <p:oleObj name="Equation" r:id="rId4" imgW="3225600" imgH="723600" progId="Equation.DSMT4">
                  <p:embed/>
                  <p:pic>
                    <p:nvPicPr>
                      <p:cNvPr id="13" name="Object 12" descr="delta C over delta Y D = $364 billion over $530 billion = 0.69&#10;">
                        <a:extLst>
                          <a:ext uri="{FF2B5EF4-FFF2-40B4-BE49-F238E27FC236}">
                            <a16:creationId xmlns:a16="http://schemas.microsoft.com/office/drawing/2014/main" id="{DAC768DB-FDC8-4DD4-9EC8-4BA0C7B1D9AD}"/>
                          </a:ext>
                        </a:extLst>
                      </p:cNvPr>
                      <p:cNvPicPr/>
                      <p:nvPr/>
                    </p:nvPicPr>
                    <p:blipFill>
                      <a:blip r:embed="rId5"/>
                      <a:stretch>
                        <a:fillRect/>
                      </a:stretch>
                    </p:blipFill>
                    <p:spPr>
                      <a:xfrm>
                        <a:off x="3184525" y="3938588"/>
                        <a:ext cx="2773363" cy="622300"/>
                      </a:xfrm>
                      <a:prstGeom prst="rect">
                        <a:avLst/>
                      </a:prstGeom>
                    </p:spPr>
                  </p:pic>
                </p:oleObj>
              </mc:Fallback>
            </mc:AlternateContent>
          </a:graphicData>
        </a:graphic>
      </p:graphicFrame>
      <p:sp>
        <p:nvSpPr>
          <p:cNvPr id="6" name="Content Placeholder 5"/>
          <p:cNvSpPr>
            <a:spLocks noGrp="1"/>
          </p:cNvSpPr>
          <p:nvPr>
            <p:ph sz="quarter" idx="15"/>
          </p:nvPr>
        </p:nvSpPr>
        <p:spPr>
          <a:xfrm>
            <a:off x="457200" y="4648321"/>
            <a:ext cx="8232128" cy="766827"/>
          </a:xfrm>
        </p:spPr>
        <p:txBody>
          <a:bodyPr/>
          <a:lstStyle/>
          <a:p>
            <a:pPr marL="432" indent="0">
              <a:buNone/>
            </a:pPr>
            <a:r>
              <a:rPr lang="en-US" sz="2000" noProof="0" dirty="0"/>
              <a:t>We can use this to tell us the change in consumption to expect from a given change in income, say $10 billion:</a:t>
            </a:r>
          </a:p>
        </p:txBody>
      </p:sp>
      <p:graphicFrame>
        <p:nvGraphicFramePr>
          <p:cNvPr id="10" name="Object 9" descr="Change in consumption = change in disposable income times M P C.&#10;">
            <a:extLst>
              <a:ext uri="{FF2B5EF4-FFF2-40B4-BE49-F238E27FC236}">
                <a16:creationId xmlns:a16="http://schemas.microsoft.com/office/drawing/2014/main" id="{78AF7504-0B59-4F2B-90F3-BA2513DA8C5B}"/>
              </a:ext>
            </a:extLst>
          </p:cNvPr>
          <p:cNvGraphicFramePr>
            <a:graphicFrameLocks noChangeAspect="1"/>
          </p:cNvGraphicFramePr>
          <p:nvPr>
            <p:extLst>
              <p:ext uri="{D42A27DB-BD31-4B8C-83A1-F6EECF244321}">
                <p14:modId xmlns:p14="http://schemas.microsoft.com/office/powerpoint/2010/main" val="3357754861"/>
              </p:ext>
            </p:extLst>
          </p:nvPr>
        </p:nvGraphicFramePr>
        <p:xfrm>
          <a:off x="1008063" y="5516563"/>
          <a:ext cx="7123112" cy="300037"/>
        </p:xfrm>
        <a:graphic>
          <a:graphicData uri="http://schemas.openxmlformats.org/presentationml/2006/ole">
            <mc:AlternateContent xmlns:mc="http://schemas.openxmlformats.org/markup-compatibility/2006">
              <mc:Choice xmlns:v="urn:schemas-microsoft-com:vml" Requires="v">
                <p:oleObj name="Equation" r:id="rId6" imgW="7835760" imgH="330120" progId="Equation.DSMT4">
                  <p:embed/>
                </p:oleObj>
              </mc:Choice>
              <mc:Fallback>
                <p:oleObj name="Equation" r:id="rId6" imgW="7835760" imgH="330120" progId="Equation.DSMT4">
                  <p:embed/>
                  <p:pic>
                    <p:nvPicPr>
                      <p:cNvPr id="10" name="Object 9" descr="Change in consumption = change in disposable income times M P C.&#10;">
                        <a:extLst>
                          <a:ext uri="{FF2B5EF4-FFF2-40B4-BE49-F238E27FC236}">
                            <a16:creationId xmlns:a16="http://schemas.microsoft.com/office/drawing/2014/main" id="{78AF7504-0B59-4F2B-90F3-BA2513DA8C5B}"/>
                          </a:ext>
                        </a:extLst>
                      </p:cNvPr>
                      <p:cNvPicPr/>
                      <p:nvPr/>
                    </p:nvPicPr>
                    <p:blipFill>
                      <a:blip r:embed="rId7"/>
                      <a:stretch>
                        <a:fillRect/>
                      </a:stretch>
                    </p:blipFill>
                    <p:spPr>
                      <a:xfrm>
                        <a:off x="1008063" y="5516563"/>
                        <a:ext cx="7123112" cy="300037"/>
                      </a:xfrm>
                      <a:prstGeom prst="rect">
                        <a:avLst/>
                      </a:prstGeom>
                    </p:spPr>
                  </p:pic>
                </p:oleObj>
              </mc:Fallback>
            </mc:AlternateContent>
          </a:graphicData>
        </a:graphic>
      </p:graphicFrame>
      <p:graphicFrame>
        <p:nvGraphicFramePr>
          <p:cNvPr id="14" name="Object 13" descr="$10 billion times 0.69, or $6.9 billion&#10;">
            <a:extLst>
              <a:ext uri="{FF2B5EF4-FFF2-40B4-BE49-F238E27FC236}">
                <a16:creationId xmlns:a16="http://schemas.microsoft.com/office/drawing/2014/main" id="{DAC768DB-FDC8-4DD4-9EC8-4BA0C7B1D9AD}"/>
              </a:ext>
            </a:extLst>
          </p:cNvPr>
          <p:cNvGraphicFramePr>
            <a:graphicFrameLocks noChangeAspect="1"/>
          </p:cNvGraphicFramePr>
          <p:nvPr>
            <p:extLst>
              <p:ext uri="{D42A27DB-BD31-4B8C-83A1-F6EECF244321}">
                <p14:modId xmlns:p14="http://schemas.microsoft.com/office/powerpoint/2010/main" val="1591032833"/>
              </p:ext>
            </p:extLst>
          </p:nvPr>
        </p:nvGraphicFramePr>
        <p:xfrm>
          <a:off x="3001439" y="5962313"/>
          <a:ext cx="3275012" cy="284163"/>
        </p:xfrm>
        <a:graphic>
          <a:graphicData uri="http://schemas.openxmlformats.org/presentationml/2006/ole">
            <mc:AlternateContent xmlns:mc="http://schemas.openxmlformats.org/markup-compatibility/2006">
              <mc:Choice xmlns:v="urn:schemas-microsoft-com:vml" Requires="v">
                <p:oleObj name="Equation" r:id="rId8" imgW="3809880" imgH="330120" progId="Equation.DSMT4">
                  <p:embed/>
                </p:oleObj>
              </mc:Choice>
              <mc:Fallback>
                <p:oleObj name="Equation" r:id="rId8" imgW="3809880" imgH="330120" progId="Equation.DSMT4">
                  <p:embed/>
                  <p:pic>
                    <p:nvPicPr>
                      <p:cNvPr id="14" name="Object 13" descr="$10 billion times 0.69, or $6.9 billion&#10;">
                        <a:extLst>
                          <a:ext uri="{FF2B5EF4-FFF2-40B4-BE49-F238E27FC236}">
                            <a16:creationId xmlns:a16="http://schemas.microsoft.com/office/drawing/2014/main" id="{DAC768DB-FDC8-4DD4-9EC8-4BA0C7B1D9AD}"/>
                          </a:ext>
                        </a:extLst>
                      </p:cNvPr>
                      <p:cNvPicPr/>
                      <p:nvPr/>
                    </p:nvPicPr>
                    <p:blipFill>
                      <a:blip r:embed="rId9"/>
                      <a:stretch>
                        <a:fillRect/>
                      </a:stretch>
                    </p:blipFill>
                    <p:spPr>
                      <a:xfrm>
                        <a:off x="3001439" y="5962313"/>
                        <a:ext cx="3275012" cy="284163"/>
                      </a:xfrm>
                      <a:prstGeom prst="rect">
                        <a:avLst/>
                      </a:prstGeom>
                    </p:spPr>
                  </p:pic>
                </p:oleObj>
              </mc:Fallback>
            </mc:AlternateContent>
          </a:graphicData>
        </a:graphic>
      </p:graphicFrame>
    </p:spTree>
    <p:extLst>
      <p:ext uri="{BB962C8B-B14F-4D97-AF65-F5344CB8AC3E}">
        <p14:creationId xmlns:p14="http://schemas.microsoft.com/office/powerpoint/2010/main" val="49245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0"/>
            <a:ext cx="8140535" cy="4663335"/>
          </a:xfrm>
        </p:spPr>
        <p:txBody>
          <a:bodyPr/>
          <a:lstStyle/>
          <a:p>
            <a:pPr marL="0" lvl="0" indent="0">
              <a:buSzPts val="2200"/>
              <a:buNone/>
            </a:pPr>
            <a:r>
              <a:rPr lang="en-US" b="1" noProof="0" dirty="0">
                <a:solidFill>
                  <a:srgbClr val="007FA3"/>
                </a:solidFill>
              </a:rPr>
              <a:t>12.1</a:t>
            </a:r>
            <a:r>
              <a:rPr lang="en-US" b="1" noProof="0" dirty="0">
                <a:solidFill>
                  <a:srgbClr val="0070C0"/>
                </a:solidFill>
              </a:rPr>
              <a:t> </a:t>
            </a:r>
            <a:r>
              <a:rPr lang="en-US" noProof="0" dirty="0"/>
              <a:t>The Aggregate Expenditure Model</a:t>
            </a:r>
          </a:p>
          <a:p>
            <a:pPr marL="0" lvl="0" indent="0">
              <a:buSzPts val="2200"/>
              <a:buNone/>
            </a:pPr>
            <a:r>
              <a:rPr lang="en-US" b="1" noProof="0" dirty="0">
                <a:solidFill>
                  <a:srgbClr val="007FA3"/>
                </a:solidFill>
              </a:rPr>
              <a:t>12.2</a:t>
            </a:r>
            <a:r>
              <a:rPr lang="en-US" b="1" noProof="0" dirty="0">
                <a:solidFill>
                  <a:srgbClr val="0070C0"/>
                </a:solidFill>
              </a:rPr>
              <a:t> </a:t>
            </a:r>
            <a:r>
              <a:rPr lang="en-US" noProof="0" dirty="0"/>
              <a:t>Determining the Level of Aggregate Expenditure in the Economy</a:t>
            </a:r>
          </a:p>
          <a:p>
            <a:pPr marL="0" lvl="0" indent="0">
              <a:buSzPts val="2200"/>
              <a:buNone/>
            </a:pPr>
            <a:r>
              <a:rPr lang="en-US" b="1" noProof="0" dirty="0">
                <a:solidFill>
                  <a:srgbClr val="007FA3"/>
                </a:solidFill>
              </a:rPr>
              <a:t>12.3</a:t>
            </a:r>
            <a:r>
              <a:rPr lang="en-US" b="1" noProof="0" dirty="0">
                <a:solidFill>
                  <a:srgbClr val="0070C0"/>
                </a:solidFill>
              </a:rPr>
              <a:t> </a:t>
            </a:r>
            <a:r>
              <a:rPr lang="en-US" noProof="0" dirty="0"/>
              <a:t>Graphing Macroeconomic Equilibrium</a:t>
            </a:r>
          </a:p>
          <a:p>
            <a:pPr marL="0" lvl="0" indent="0">
              <a:buSzPts val="2200"/>
              <a:buNone/>
            </a:pPr>
            <a:r>
              <a:rPr lang="en-US" b="1" noProof="0" dirty="0">
                <a:solidFill>
                  <a:srgbClr val="007FA3"/>
                </a:solidFill>
              </a:rPr>
              <a:t>12.4</a:t>
            </a:r>
            <a:r>
              <a:rPr lang="en-US" noProof="0" dirty="0">
                <a:solidFill>
                  <a:srgbClr val="0070C0"/>
                </a:solidFill>
              </a:rPr>
              <a:t> </a:t>
            </a:r>
            <a:r>
              <a:rPr lang="en-US" noProof="0" dirty="0"/>
              <a:t>The Multiplier Effect</a:t>
            </a:r>
          </a:p>
          <a:p>
            <a:pPr marL="0" lvl="0" indent="0">
              <a:buSzPts val="2200"/>
              <a:buNone/>
            </a:pPr>
            <a:r>
              <a:rPr lang="en-US" b="1" noProof="0" dirty="0">
                <a:solidFill>
                  <a:srgbClr val="007FA3"/>
                </a:solidFill>
              </a:rPr>
              <a:t>12.5</a:t>
            </a:r>
            <a:r>
              <a:rPr lang="en-US" b="1" noProof="0" dirty="0">
                <a:solidFill>
                  <a:srgbClr val="0070C0"/>
                </a:solidFill>
              </a:rPr>
              <a:t> </a:t>
            </a:r>
            <a:r>
              <a:rPr lang="en-US" noProof="0" dirty="0"/>
              <a:t>The Aggregate Demand Curve</a:t>
            </a:r>
          </a:p>
          <a:p>
            <a:pPr marL="0" lvl="0" indent="0">
              <a:buSzPts val="2200"/>
              <a:buNone/>
            </a:pPr>
            <a:r>
              <a:rPr lang="en-US" b="1" noProof="0" dirty="0">
                <a:solidFill>
                  <a:srgbClr val="007FA3"/>
                </a:solidFill>
              </a:rPr>
              <a:t>Appendix</a:t>
            </a:r>
            <a:r>
              <a:rPr lang="en-US" b="1" noProof="0" dirty="0">
                <a:solidFill>
                  <a:srgbClr val="0070C0"/>
                </a:solidFill>
              </a:rPr>
              <a:t> </a:t>
            </a:r>
            <a:r>
              <a:rPr lang="en-US" noProof="0" dirty="0"/>
              <a:t>The Algebra of Macroeconomic Equilibrium</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Consumption and National Income</a:t>
            </a:r>
          </a:p>
        </p:txBody>
      </p:sp>
      <p:sp>
        <p:nvSpPr>
          <p:cNvPr id="4" name="Content Placeholder 3"/>
          <p:cNvSpPr>
            <a:spLocks noGrp="1"/>
          </p:cNvSpPr>
          <p:nvPr>
            <p:ph sz="quarter" idx="13"/>
          </p:nvPr>
        </p:nvSpPr>
        <p:spPr>
          <a:xfrm>
            <a:off x="457200" y="1552575"/>
            <a:ext cx="8232128" cy="1059996"/>
          </a:xfrm>
        </p:spPr>
        <p:txBody>
          <a:bodyPr/>
          <a:lstStyle/>
          <a:p>
            <a:pPr marL="432" indent="0">
              <a:buNone/>
            </a:pPr>
            <a:r>
              <a:rPr lang="en-US" sz="2000" noProof="0" dirty="0"/>
              <a:t>The distinction between national income and G</a:t>
            </a:r>
            <a:r>
              <a:rPr lang="en-US" sz="100" noProof="0" dirty="0"/>
              <a:t> </a:t>
            </a:r>
            <a:r>
              <a:rPr lang="en-US" sz="2000" noProof="0" dirty="0"/>
              <a:t>D</a:t>
            </a:r>
            <a:r>
              <a:rPr lang="en-US" sz="100" noProof="0" dirty="0"/>
              <a:t> </a:t>
            </a:r>
            <a:r>
              <a:rPr lang="en-US" sz="2000" noProof="0" dirty="0"/>
              <a:t>P is relatively minor; for this simple model, we will assume they are equal and use the terms interchangeably. Since:</a:t>
            </a:r>
          </a:p>
        </p:txBody>
      </p:sp>
      <p:graphicFrame>
        <p:nvGraphicFramePr>
          <p:cNvPr id="8" name="Object 7" descr="Disposable income = National income minus Net taxes">
            <a:extLst>
              <a:ext uri="{FF2B5EF4-FFF2-40B4-BE49-F238E27FC236}">
                <a16:creationId xmlns:a16="http://schemas.microsoft.com/office/drawing/2014/main" id="{677ED65D-A08E-4D0C-B22C-7B97111B9782}"/>
              </a:ext>
            </a:extLst>
          </p:cNvPr>
          <p:cNvGraphicFramePr>
            <a:graphicFrameLocks noChangeAspect="1"/>
          </p:cNvGraphicFramePr>
          <p:nvPr>
            <p:extLst>
              <p:ext uri="{D42A27DB-BD31-4B8C-83A1-F6EECF244321}">
                <p14:modId xmlns:p14="http://schemas.microsoft.com/office/powerpoint/2010/main" val="3726426154"/>
              </p:ext>
            </p:extLst>
          </p:nvPr>
        </p:nvGraphicFramePr>
        <p:xfrm>
          <a:off x="1783773" y="2803181"/>
          <a:ext cx="5576455" cy="288636"/>
        </p:xfrm>
        <a:graphic>
          <a:graphicData uri="http://schemas.openxmlformats.org/presentationml/2006/ole">
            <mc:AlternateContent xmlns:mc="http://schemas.openxmlformats.org/markup-compatibility/2006">
              <mc:Choice xmlns:v="urn:schemas-microsoft-com:vml" Requires="v">
                <p:oleObj name="Equation" r:id="rId2" imgW="6134040" imgH="317160" progId="Equation.DSMT4">
                  <p:embed/>
                </p:oleObj>
              </mc:Choice>
              <mc:Fallback>
                <p:oleObj name="Equation" r:id="rId2" imgW="6134040" imgH="317160" progId="Equation.DSMT4">
                  <p:embed/>
                  <p:pic>
                    <p:nvPicPr>
                      <p:cNvPr id="8" name="Object 7" descr="Disposable income = National income minus Net taxes">
                        <a:extLst>
                          <a:ext uri="{FF2B5EF4-FFF2-40B4-BE49-F238E27FC236}">
                            <a16:creationId xmlns:a16="http://schemas.microsoft.com/office/drawing/2014/main" id="{677ED65D-A08E-4D0C-B22C-7B97111B9782}"/>
                          </a:ext>
                        </a:extLst>
                      </p:cNvPr>
                      <p:cNvPicPr/>
                      <p:nvPr/>
                    </p:nvPicPr>
                    <p:blipFill>
                      <a:blip r:embed="rId3"/>
                      <a:stretch>
                        <a:fillRect/>
                      </a:stretch>
                    </p:blipFill>
                    <p:spPr>
                      <a:xfrm>
                        <a:off x="1783773" y="2803181"/>
                        <a:ext cx="5576455" cy="288636"/>
                      </a:xfrm>
                      <a:prstGeom prst="rect">
                        <a:avLst/>
                      </a:prstGeom>
                    </p:spPr>
                  </p:pic>
                </p:oleObj>
              </mc:Fallback>
            </mc:AlternateContent>
          </a:graphicData>
        </a:graphic>
      </p:graphicFrame>
      <p:sp>
        <p:nvSpPr>
          <p:cNvPr id="5" name="Content Placeholder 4"/>
          <p:cNvSpPr>
            <a:spLocks noGrp="1"/>
          </p:cNvSpPr>
          <p:nvPr>
            <p:ph sz="quarter" idx="14"/>
          </p:nvPr>
        </p:nvSpPr>
        <p:spPr>
          <a:xfrm>
            <a:off x="457200" y="3318050"/>
            <a:ext cx="8232128" cy="755184"/>
          </a:xfrm>
        </p:spPr>
        <p:txBody>
          <a:bodyPr/>
          <a:lstStyle/>
          <a:p>
            <a:pPr marL="432" indent="0">
              <a:buNone/>
            </a:pPr>
            <a:r>
              <a:rPr lang="en-US" sz="2000" noProof="0" dirty="0"/>
              <a:t>where “net taxes” are equal to taxes minus transfer payments, we can write:</a:t>
            </a:r>
          </a:p>
        </p:txBody>
      </p:sp>
      <p:graphicFrame>
        <p:nvGraphicFramePr>
          <p:cNvPr id="9" name="Object 8" descr="National income = G D P = Disposable income + Net taxes">
            <a:extLst>
              <a:ext uri="{FF2B5EF4-FFF2-40B4-BE49-F238E27FC236}">
                <a16:creationId xmlns:a16="http://schemas.microsoft.com/office/drawing/2014/main" id="{FF3EB635-18F7-4155-9BB5-44C85C21D1D8}"/>
              </a:ext>
            </a:extLst>
          </p:cNvPr>
          <p:cNvGraphicFramePr>
            <a:graphicFrameLocks noChangeAspect="1"/>
          </p:cNvGraphicFramePr>
          <p:nvPr>
            <p:extLst>
              <p:ext uri="{D42A27DB-BD31-4B8C-83A1-F6EECF244321}">
                <p14:modId xmlns:p14="http://schemas.microsoft.com/office/powerpoint/2010/main" val="240769124"/>
              </p:ext>
            </p:extLst>
          </p:nvPr>
        </p:nvGraphicFramePr>
        <p:xfrm>
          <a:off x="1436924" y="4219821"/>
          <a:ext cx="6270152" cy="294267"/>
        </p:xfrm>
        <a:graphic>
          <a:graphicData uri="http://schemas.openxmlformats.org/presentationml/2006/ole">
            <mc:AlternateContent xmlns:mc="http://schemas.openxmlformats.org/markup-compatibility/2006">
              <mc:Choice xmlns:v="urn:schemas-microsoft-com:vml" Requires="v">
                <p:oleObj name="Equation" r:id="rId4" imgW="7035480" imgH="330120" progId="Equation.DSMT4">
                  <p:embed/>
                </p:oleObj>
              </mc:Choice>
              <mc:Fallback>
                <p:oleObj name="Equation" r:id="rId4" imgW="7035480" imgH="330120" progId="Equation.DSMT4">
                  <p:embed/>
                  <p:pic>
                    <p:nvPicPr>
                      <p:cNvPr id="9" name="Object 8" descr="National income = G D P = Disposable income + Net taxes">
                        <a:extLst>
                          <a:ext uri="{FF2B5EF4-FFF2-40B4-BE49-F238E27FC236}">
                            <a16:creationId xmlns:a16="http://schemas.microsoft.com/office/drawing/2014/main" id="{FF3EB635-18F7-4155-9BB5-44C85C21D1D8}"/>
                          </a:ext>
                        </a:extLst>
                      </p:cNvPr>
                      <p:cNvPicPr/>
                      <p:nvPr/>
                    </p:nvPicPr>
                    <p:blipFill>
                      <a:blip r:embed="rId5"/>
                      <a:stretch>
                        <a:fillRect/>
                      </a:stretch>
                    </p:blipFill>
                    <p:spPr>
                      <a:xfrm>
                        <a:off x="1436924" y="4219821"/>
                        <a:ext cx="6270152" cy="294267"/>
                      </a:xfrm>
                      <a:prstGeom prst="rect">
                        <a:avLst/>
                      </a:prstGeom>
                    </p:spPr>
                  </p:pic>
                </p:oleObj>
              </mc:Fallback>
            </mc:AlternateContent>
          </a:graphicData>
        </a:graphic>
      </p:graphicFrame>
      <p:sp>
        <p:nvSpPr>
          <p:cNvPr id="6" name="Content Placeholder 5"/>
          <p:cNvSpPr>
            <a:spLocks noGrp="1"/>
          </p:cNvSpPr>
          <p:nvPr>
            <p:ph sz="quarter" idx="15"/>
          </p:nvPr>
        </p:nvSpPr>
        <p:spPr>
          <a:xfrm>
            <a:off x="457200" y="4696296"/>
            <a:ext cx="8232128" cy="1585749"/>
          </a:xfrm>
        </p:spPr>
        <p:txBody>
          <a:bodyPr/>
          <a:lstStyle/>
          <a:p>
            <a:pPr marL="432" indent="0">
              <a:buNone/>
            </a:pPr>
            <a:r>
              <a:rPr lang="en-US" sz="2000" noProof="0" dirty="0"/>
              <a:t>If we assume that net taxes do not change as national income changes, we have the result that any change in disposable income is the same as the change in national income.</a:t>
            </a:r>
          </a:p>
          <a:p>
            <a:pPr marL="432" indent="0">
              <a:buNone/>
            </a:pPr>
            <a:r>
              <a:rPr lang="en-US" sz="2000" noProof="0" dirty="0"/>
              <a:t>We will use this in the graph on the next slide.</a:t>
            </a:r>
          </a:p>
        </p:txBody>
      </p:sp>
    </p:spTree>
    <p:extLst>
      <p:ext uri="{BB962C8B-B14F-4D97-AF65-F5344CB8AC3E}">
        <p14:creationId xmlns:p14="http://schemas.microsoft.com/office/powerpoint/2010/main" val="138905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Figure 12.4 The Relationship between Consumption and National Income</a:t>
            </a:r>
          </a:p>
        </p:txBody>
      </p:sp>
      <p:pic>
        <p:nvPicPr>
          <p:cNvPr id="7" name="Picture 6" descr="A table and a graph depict the relationship between consumption and national income. For long description in Notes pane, press F6.">
            <a:extLst>
              <a:ext uri="{FF2B5EF4-FFF2-40B4-BE49-F238E27FC236}">
                <a16:creationId xmlns:a16="http://schemas.microsoft.com/office/drawing/2014/main" id="{29BE780C-C725-A93D-D4BE-6E6350D01FCA}"/>
              </a:ext>
            </a:extLst>
          </p:cNvPr>
          <p:cNvPicPr>
            <a:picLocks noChangeAspect="1"/>
          </p:cNvPicPr>
          <p:nvPr/>
        </p:nvPicPr>
        <p:blipFill>
          <a:blip r:embed="rId3"/>
          <a:stretch>
            <a:fillRect/>
          </a:stretch>
        </p:blipFill>
        <p:spPr>
          <a:xfrm>
            <a:off x="1480157" y="1573955"/>
            <a:ext cx="6183684" cy="2730374"/>
          </a:xfrm>
          <a:prstGeom prst="rect">
            <a:avLst/>
          </a:prstGeom>
        </p:spPr>
      </p:pic>
      <p:sp>
        <p:nvSpPr>
          <p:cNvPr id="6" name="Content Placeholder 5"/>
          <p:cNvSpPr>
            <a:spLocks noGrp="1"/>
          </p:cNvSpPr>
          <p:nvPr>
            <p:ph sz="quarter" idx="15"/>
          </p:nvPr>
        </p:nvSpPr>
        <p:spPr>
          <a:xfrm>
            <a:off x="468313" y="4383440"/>
            <a:ext cx="8218487" cy="1249718"/>
          </a:xfrm>
        </p:spPr>
        <p:txBody>
          <a:bodyPr/>
          <a:lstStyle/>
          <a:p>
            <a:pPr marL="432" indent="0">
              <a:spcBef>
                <a:spcPts val="500"/>
              </a:spcBef>
              <a:buNone/>
            </a:pPr>
            <a:r>
              <a:rPr lang="en-US" sz="1600" noProof="0" dirty="0"/>
              <a:t>The table shows the relationship between consumption and national income for an economy, keeping net taxes constant.</a:t>
            </a:r>
          </a:p>
          <a:p>
            <a:pPr marL="432" indent="0">
              <a:spcBef>
                <a:spcPts val="500"/>
              </a:spcBef>
              <a:buNone/>
            </a:pPr>
            <a:r>
              <a:rPr lang="en-US" sz="1600" noProof="0" dirty="0"/>
              <a:t>As national income rises by $4,000 billion, consumption rises by $3,000 billion.</a:t>
            </a:r>
          </a:p>
          <a:p>
            <a:pPr marL="432" indent="0">
              <a:spcBef>
                <a:spcPts val="500"/>
              </a:spcBef>
              <a:buNone/>
            </a:pPr>
            <a:r>
              <a:rPr lang="en-US" sz="1600" noProof="0" dirty="0"/>
              <a:t>So, the marginal propensity to consume for this economy is:</a:t>
            </a:r>
          </a:p>
        </p:txBody>
      </p:sp>
      <p:graphicFrame>
        <p:nvGraphicFramePr>
          <p:cNvPr id="8" name="Object 7" descr="M P C = start fraction 3000 billion dollars over 4000 billion dollars end fraction = 0.75.&#10;">
            <a:extLst>
              <a:ext uri="{FF2B5EF4-FFF2-40B4-BE49-F238E27FC236}">
                <a16:creationId xmlns:a16="http://schemas.microsoft.com/office/drawing/2014/main" id="{43AB5914-10A2-4B4A-8350-765B00B19496}"/>
              </a:ext>
            </a:extLst>
          </p:cNvPr>
          <p:cNvGraphicFramePr>
            <a:graphicFrameLocks noChangeAspect="1"/>
          </p:cNvGraphicFramePr>
          <p:nvPr>
            <p:extLst>
              <p:ext uri="{D42A27DB-BD31-4B8C-83A1-F6EECF244321}">
                <p14:modId xmlns:p14="http://schemas.microsoft.com/office/powerpoint/2010/main" val="4180731744"/>
              </p:ext>
            </p:extLst>
          </p:nvPr>
        </p:nvGraphicFramePr>
        <p:xfrm>
          <a:off x="3330859" y="5720244"/>
          <a:ext cx="2482283" cy="514510"/>
        </p:xfrm>
        <a:graphic>
          <a:graphicData uri="http://schemas.openxmlformats.org/presentationml/2006/ole">
            <mc:AlternateContent xmlns:mc="http://schemas.openxmlformats.org/markup-compatibility/2006">
              <mc:Choice xmlns:v="urn:schemas-microsoft-com:vml" Requires="v">
                <p:oleObj name="Equation" r:id="rId4" imgW="3492360" imgH="723600" progId="Equation.DSMT4">
                  <p:embed/>
                </p:oleObj>
              </mc:Choice>
              <mc:Fallback>
                <p:oleObj name="Equation" r:id="rId4" imgW="3492360" imgH="723600" progId="Equation.DSMT4">
                  <p:embed/>
                  <p:pic>
                    <p:nvPicPr>
                      <p:cNvPr id="8" name="Object 7" descr="M P C = start fraction 3000 billion dollars over 4000 billion dollars end fraction = 0.75.&#10;">
                        <a:extLst>
                          <a:ext uri="{FF2B5EF4-FFF2-40B4-BE49-F238E27FC236}">
                            <a16:creationId xmlns:a16="http://schemas.microsoft.com/office/drawing/2014/main" id="{43AB5914-10A2-4B4A-8350-765B00B19496}"/>
                          </a:ext>
                        </a:extLst>
                      </p:cNvPr>
                      <p:cNvPicPr/>
                      <p:nvPr/>
                    </p:nvPicPr>
                    <p:blipFill>
                      <a:blip r:embed="rId5"/>
                      <a:stretch>
                        <a:fillRect/>
                      </a:stretch>
                    </p:blipFill>
                    <p:spPr>
                      <a:xfrm>
                        <a:off x="3330859" y="5720244"/>
                        <a:ext cx="2482283" cy="514510"/>
                      </a:xfrm>
                      <a:prstGeom prst="rect">
                        <a:avLst/>
                      </a:prstGeom>
                    </p:spPr>
                  </p:pic>
                </p:oleObj>
              </mc:Fallback>
            </mc:AlternateContent>
          </a:graphicData>
        </a:graphic>
      </p:graphicFrame>
    </p:spTree>
    <p:extLst>
      <p:ext uri="{BB962C8B-B14F-4D97-AF65-F5344CB8AC3E}">
        <p14:creationId xmlns:p14="http://schemas.microsoft.com/office/powerpoint/2010/main" val="142714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Income, Consumption, and Saving</a:t>
            </a:r>
          </a:p>
        </p:txBody>
      </p:sp>
      <p:sp>
        <p:nvSpPr>
          <p:cNvPr id="4" name="Content Placeholder 3"/>
          <p:cNvSpPr>
            <a:spLocks noGrp="1"/>
          </p:cNvSpPr>
          <p:nvPr>
            <p:ph sz="quarter" idx="13"/>
          </p:nvPr>
        </p:nvSpPr>
        <p:spPr>
          <a:xfrm>
            <a:off x="457200" y="1552575"/>
            <a:ext cx="7321138" cy="430604"/>
          </a:xfrm>
        </p:spPr>
        <p:txBody>
          <a:bodyPr/>
          <a:lstStyle/>
          <a:p>
            <a:pPr marL="432" indent="0">
              <a:buNone/>
            </a:pPr>
            <a:r>
              <a:rPr lang="en-US" sz="2000" noProof="0" dirty="0"/>
              <a:t>By definition, disposable income not spent is saved. Therefore</a:t>
            </a:r>
          </a:p>
        </p:txBody>
      </p:sp>
      <p:graphicFrame>
        <p:nvGraphicFramePr>
          <p:cNvPr id="18" name="Object 17" descr="National income = Consumption + Saving + Taxes">
            <a:extLst>
              <a:ext uri="{FF2B5EF4-FFF2-40B4-BE49-F238E27FC236}">
                <a16:creationId xmlns:a16="http://schemas.microsoft.com/office/drawing/2014/main" id="{732FB74A-EDD0-4CD6-8D30-3A4663918AAF}"/>
              </a:ext>
            </a:extLst>
          </p:cNvPr>
          <p:cNvGraphicFramePr>
            <a:graphicFrameLocks noChangeAspect="1"/>
          </p:cNvGraphicFramePr>
          <p:nvPr>
            <p:extLst>
              <p:ext uri="{D42A27DB-BD31-4B8C-83A1-F6EECF244321}">
                <p14:modId xmlns:p14="http://schemas.microsoft.com/office/powerpoint/2010/main" val="3180366022"/>
              </p:ext>
            </p:extLst>
          </p:nvPr>
        </p:nvGraphicFramePr>
        <p:xfrm>
          <a:off x="1901171" y="2062855"/>
          <a:ext cx="5339131" cy="286814"/>
        </p:xfrm>
        <a:graphic>
          <a:graphicData uri="http://schemas.openxmlformats.org/presentationml/2006/ole">
            <mc:AlternateContent xmlns:mc="http://schemas.openxmlformats.org/markup-compatibility/2006">
              <mc:Choice xmlns:v="urn:schemas-microsoft-com:vml" Requires="v">
                <p:oleObj name="Equation" r:id="rId2" imgW="6146640" imgH="330120" progId="Equation.DSMT4">
                  <p:embed/>
                </p:oleObj>
              </mc:Choice>
              <mc:Fallback>
                <p:oleObj name="Equation" r:id="rId2" imgW="6146640" imgH="330120" progId="Equation.DSMT4">
                  <p:embed/>
                  <p:pic>
                    <p:nvPicPr>
                      <p:cNvPr id="18" name="Object 17" descr="National income = Consumption + Saving + Taxes">
                        <a:extLst>
                          <a:ext uri="{FF2B5EF4-FFF2-40B4-BE49-F238E27FC236}">
                            <a16:creationId xmlns:a16="http://schemas.microsoft.com/office/drawing/2014/main" id="{732FB74A-EDD0-4CD6-8D30-3A4663918AAF}"/>
                          </a:ext>
                        </a:extLst>
                      </p:cNvPr>
                      <p:cNvPicPr/>
                      <p:nvPr/>
                    </p:nvPicPr>
                    <p:blipFill>
                      <a:blip r:embed="rId3"/>
                      <a:stretch>
                        <a:fillRect/>
                      </a:stretch>
                    </p:blipFill>
                    <p:spPr>
                      <a:xfrm>
                        <a:off x="1901171" y="2062855"/>
                        <a:ext cx="5339131" cy="286814"/>
                      </a:xfrm>
                      <a:prstGeom prst="rect">
                        <a:avLst/>
                      </a:prstGeom>
                    </p:spPr>
                  </p:pic>
                </p:oleObj>
              </mc:Fallback>
            </mc:AlternateContent>
          </a:graphicData>
        </a:graphic>
      </p:graphicFrame>
      <p:graphicFrame>
        <p:nvGraphicFramePr>
          <p:cNvPr id="19" name="Object 18" descr="Y equals C plus S plus T">
            <a:extLst>
              <a:ext uri="{FF2B5EF4-FFF2-40B4-BE49-F238E27FC236}">
                <a16:creationId xmlns:a16="http://schemas.microsoft.com/office/drawing/2014/main" id="{0BC6936C-BA4D-4840-8334-2CC1364413F9}"/>
              </a:ext>
            </a:extLst>
          </p:cNvPr>
          <p:cNvGraphicFramePr>
            <a:graphicFrameLocks noChangeAspect="1"/>
          </p:cNvGraphicFramePr>
          <p:nvPr>
            <p:extLst>
              <p:ext uri="{D42A27DB-BD31-4B8C-83A1-F6EECF244321}">
                <p14:modId xmlns:p14="http://schemas.microsoft.com/office/powerpoint/2010/main" val="2991705258"/>
              </p:ext>
            </p:extLst>
          </p:nvPr>
        </p:nvGraphicFramePr>
        <p:xfrm>
          <a:off x="3426582" y="2468208"/>
          <a:ext cx="1500909" cy="254000"/>
        </p:xfrm>
        <a:graphic>
          <a:graphicData uri="http://schemas.openxmlformats.org/presentationml/2006/ole">
            <mc:AlternateContent xmlns:mc="http://schemas.openxmlformats.org/markup-compatibility/2006">
              <mc:Choice xmlns:v="urn:schemas-microsoft-com:vml" Requires="v">
                <p:oleObj name="Equation" r:id="rId4" imgW="1650960" imgH="279360" progId="Equation.DSMT4">
                  <p:embed/>
                </p:oleObj>
              </mc:Choice>
              <mc:Fallback>
                <p:oleObj name="Equation" r:id="rId4" imgW="1650960" imgH="279360" progId="Equation.DSMT4">
                  <p:embed/>
                  <p:pic>
                    <p:nvPicPr>
                      <p:cNvPr id="19" name="Object 18" descr="Y equals C plus S plus T">
                        <a:extLst>
                          <a:ext uri="{FF2B5EF4-FFF2-40B4-BE49-F238E27FC236}">
                            <a16:creationId xmlns:a16="http://schemas.microsoft.com/office/drawing/2014/main" id="{0BC6936C-BA4D-4840-8334-2CC1364413F9}"/>
                          </a:ext>
                        </a:extLst>
                      </p:cNvPr>
                      <p:cNvPicPr/>
                      <p:nvPr/>
                    </p:nvPicPr>
                    <p:blipFill>
                      <a:blip r:embed="rId5"/>
                      <a:stretch>
                        <a:fillRect/>
                      </a:stretch>
                    </p:blipFill>
                    <p:spPr>
                      <a:xfrm>
                        <a:off x="3426582" y="2468208"/>
                        <a:ext cx="1500909" cy="254000"/>
                      </a:xfrm>
                      <a:prstGeom prst="rect">
                        <a:avLst/>
                      </a:prstGeom>
                    </p:spPr>
                  </p:pic>
                </p:oleObj>
              </mc:Fallback>
            </mc:AlternateContent>
          </a:graphicData>
        </a:graphic>
      </p:graphicFrame>
      <p:sp>
        <p:nvSpPr>
          <p:cNvPr id="5" name="Content Placeholder 4"/>
          <p:cNvSpPr>
            <a:spLocks noGrp="1"/>
          </p:cNvSpPr>
          <p:nvPr>
            <p:ph sz="quarter" idx="14"/>
          </p:nvPr>
        </p:nvSpPr>
        <p:spPr>
          <a:xfrm>
            <a:off x="457200" y="2840747"/>
            <a:ext cx="8229600" cy="757476"/>
          </a:xfrm>
        </p:spPr>
        <p:txBody>
          <a:bodyPr/>
          <a:lstStyle/>
          <a:p>
            <a:pPr marL="432" indent="0">
              <a:buNone/>
            </a:pPr>
            <a:r>
              <a:rPr lang="en-US" sz="2000" noProof="0" dirty="0"/>
              <a:t>Any change in national income can be decomposed into changes in the items on the right side:</a:t>
            </a:r>
          </a:p>
        </p:txBody>
      </p:sp>
      <p:graphicFrame>
        <p:nvGraphicFramePr>
          <p:cNvPr id="20" name="Object 19" descr="Delta Y = delta C + delta S + delta T.">
            <a:extLst>
              <a:ext uri="{FF2B5EF4-FFF2-40B4-BE49-F238E27FC236}">
                <a16:creationId xmlns:a16="http://schemas.microsoft.com/office/drawing/2014/main" id="{FB7FA5F3-05C6-4F8E-90DB-9985B03226AB}"/>
              </a:ext>
            </a:extLst>
          </p:cNvPr>
          <p:cNvGraphicFramePr>
            <a:graphicFrameLocks noChangeAspect="1"/>
          </p:cNvGraphicFramePr>
          <p:nvPr>
            <p:extLst>
              <p:ext uri="{D42A27DB-BD31-4B8C-83A1-F6EECF244321}">
                <p14:modId xmlns:p14="http://schemas.microsoft.com/office/powerpoint/2010/main" val="2243355722"/>
              </p:ext>
            </p:extLst>
          </p:nvPr>
        </p:nvGraphicFramePr>
        <p:xfrm>
          <a:off x="3351536" y="3682743"/>
          <a:ext cx="2438400" cy="279400"/>
        </p:xfrm>
        <a:graphic>
          <a:graphicData uri="http://schemas.openxmlformats.org/presentationml/2006/ole">
            <mc:AlternateContent xmlns:mc="http://schemas.openxmlformats.org/markup-compatibility/2006">
              <mc:Choice xmlns:v="urn:schemas-microsoft-com:vml" Requires="v">
                <p:oleObj name="Equation" r:id="rId6" imgW="2438280" imgH="279360" progId="Equation.DSMT4">
                  <p:embed/>
                </p:oleObj>
              </mc:Choice>
              <mc:Fallback>
                <p:oleObj name="Equation" r:id="rId6" imgW="2438280" imgH="279360" progId="Equation.DSMT4">
                  <p:embed/>
                  <p:pic>
                    <p:nvPicPr>
                      <p:cNvPr id="20" name="Object 19" descr="Delta Y = delta C + delta S + delta T.">
                        <a:extLst>
                          <a:ext uri="{FF2B5EF4-FFF2-40B4-BE49-F238E27FC236}">
                            <a16:creationId xmlns:a16="http://schemas.microsoft.com/office/drawing/2014/main" id="{FB7FA5F3-05C6-4F8E-90DB-9985B03226AB}"/>
                          </a:ext>
                        </a:extLst>
                      </p:cNvPr>
                      <p:cNvPicPr/>
                      <p:nvPr/>
                    </p:nvPicPr>
                    <p:blipFill>
                      <a:blip r:embed="rId7"/>
                      <a:stretch>
                        <a:fillRect/>
                      </a:stretch>
                    </p:blipFill>
                    <p:spPr>
                      <a:xfrm>
                        <a:off x="3351536" y="3682743"/>
                        <a:ext cx="2438400" cy="279400"/>
                      </a:xfrm>
                      <a:prstGeom prst="rect">
                        <a:avLst/>
                      </a:prstGeom>
                    </p:spPr>
                  </p:pic>
                </p:oleObj>
              </mc:Fallback>
            </mc:AlternateContent>
          </a:graphicData>
        </a:graphic>
      </p:graphicFrame>
      <p:sp>
        <p:nvSpPr>
          <p:cNvPr id="6" name="Content Placeholder 5"/>
          <p:cNvSpPr>
            <a:spLocks noGrp="1"/>
          </p:cNvSpPr>
          <p:nvPr>
            <p:ph sz="quarter" idx="15"/>
          </p:nvPr>
        </p:nvSpPr>
        <p:spPr>
          <a:xfrm>
            <a:off x="457200" y="4046662"/>
            <a:ext cx="4710113" cy="454085"/>
          </a:xfrm>
        </p:spPr>
        <p:txBody>
          <a:bodyPr/>
          <a:lstStyle/>
          <a:p>
            <a:pPr marL="432" indent="0">
              <a:buNone/>
            </a:pPr>
            <a:r>
              <a:rPr lang="en-US" sz="2000" noProof="0" dirty="0"/>
              <a:t>We assume net taxes do not change, so</a:t>
            </a:r>
          </a:p>
        </p:txBody>
      </p:sp>
      <p:graphicFrame>
        <p:nvGraphicFramePr>
          <p:cNvPr id="21" name="Object 20" descr="delta T = 0,">
            <a:extLst>
              <a:ext uri="{FF2B5EF4-FFF2-40B4-BE49-F238E27FC236}">
                <a16:creationId xmlns:a16="http://schemas.microsoft.com/office/drawing/2014/main" id="{FB7FA5F3-05C6-4F8E-90DB-9985B03226AB}"/>
              </a:ext>
            </a:extLst>
          </p:cNvPr>
          <p:cNvGraphicFramePr>
            <a:graphicFrameLocks noChangeAspect="1"/>
          </p:cNvGraphicFramePr>
          <p:nvPr>
            <p:extLst>
              <p:ext uri="{D42A27DB-BD31-4B8C-83A1-F6EECF244321}">
                <p14:modId xmlns:p14="http://schemas.microsoft.com/office/powerpoint/2010/main" val="4166710659"/>
              </p:ext>
            </p:extLst>
          </p:nvPr>
        </p:nvGraphicFramePr>
        <p:xfrm>
          <a:off x="5198599" y="4168454"/>
          <a:ext cx="830262" cy="277812"/>
        </p:xfrm>
        <a:graphic>
          <a:graphicData uri="http://schemas.openxmlformats.org/presentationml/2006/ole">
            <mc:AlternateContent xmlns:mc="http://schemas.openxmlformats.org/markup-compatibility/2006">
              <mc:Choice xmlns:v="urn:schemas-microsoft-com:vml" Requires="v">
                <p:oleObj name="Equation" r:id="rId8" imgW="914400" imgH="304560" progId="Equation.DSMT4">
                  <p:embed/>
                </p:oleObj>
              </mc:Choice>
              <mc:Fallback>
                <p:oleObj name="Equation" r:id="rId8" imgW="914400" imgH="304560" progId="Equation.DSMT4">
                  <p:embed/>
                  <p:pic>
                    <p:nvPicPr>
                      <p:cNvPr id="21" name="Object 20" descr="delta T = 0,">
                        <a:extLst>
                          <a:ext uri="{FF2B5EF4-FFF2-40B4-BE49-F238E27FC236}">
                            <a16:creationId xmlns:a16="http://schemas.microsoft.com/office/drawing/2014/main" id="{FB7FA5F3-05C6-4F8E-90DB-9985B03226AB}"/>
                          </a:ext>
                        </a:extLst>
                      </p:cNvPr>
                      <p:cNvPicPr/>
                      <p:nvPr/>
                    </p:nvPicPr>
                    <p:blipFill>
                      <a:blip r:embed="rId9"/>
                      <a:stretch>
                        <a:fillRect/>
                      </a:stretch>
                    </p:blipFill>
                    <p:spPr>
                      <a:xfrm>
                        <a:off x="5198599" y="4168454"/>
                        <a:ext cx="830262" cy="277812"/>
                      </a:xfrm>
                      <a:prstGeom prst="rect">
                        <a:avLst/>
                      </a:prstGeom>
                    </p:spPr>
                  </p:pic>
                </p:oleObj>
              </mc:Fallback>
            </mc:AlternateContent>
          </a:graphicData>
        </a:graphic>
      </p:graphicFrame>
      <p:sp>
        <p:nvSpPr>
          <p:cNvPr id="7" name="Content Placeholder 6"/>
          <p:cNvSpPr>
            <a:spLocks noGrp="1"/>
          </p:cNvSpPr>
          <p:nvPr>
            <p:ph sz="quarter" idx="16"/>
          </p:nvPr>
        </p:nvSpPr>
        <p:spPr>
          <a:xfrm>
            <a:off x="6098921" y="4040312"/>
            <a:ext cx="956795" cy="454085"/>
          </a:xfrm>
        </p:spPr>
        <p:txBody>
          <a:bodyPr lIns="0"/>
          <a:lstStyle/>
          <a:p>
            <a:pPr marL="432" indent="0">
              <a:buNone/>
            </a:pPr>
            <a:r>
              <a:rPr lang="en-US" sz="2000" noProof="0" dirty="0"/>
              <a:t>then</a:t>
            </a:r>
          </a:p>
        </p:txBody>
      </p:sp>
      <p:graphicFrame>
        <p:nvGraphicFramePr>
          <p:cNvPr id="22" name="Object 21" descr="Delta Y = Delta C + delta S.">
            <a:extLst>
              <a:ext uri="{FF2B5EF4-FFF2-40B4-BE49-F238E27FC236}">
                <a16:creationId xmlns:a16="http://schemas.microsoft.com/office/drawing/2014/main" id="{13F3D5BE-195F-4823-AE43-FF36C7B451C3}"/>
              </a:ext>
            </a:extLst>
          </p:cNvPr>
          <p:cNvGraphicFramePr>
            <a:graphicFrameLocks noChangeAspect="1"/>
          </p:cNvGraphicFramePr>
          <p:nvPr>
            <p:extLst>
              <p:ext uri="{D42A27DB-BD31-4B8C-83A1-F6EECF244321}">
                <p14:modId xmlns:p14="http://schemas.microsoft.com/office/powerpoint/2010/main" val="3737450484"/>
              </p:ext>
            </p:extLst>
          </p:nvPr>
        </p:nvGraphicFramePr>
        <p:xfrm>
          <a:off x="3688086" y="4692151"/>
          <a:ext cx="1765300" cy="279400"/>
        </p:xfrm>
        <a:graphic>
          <a:graphicData uri="http://schemas.openxmlformats.org/presentationml/2006/ole">
            <mc:AlternateContent xmlns:mc="http://schemas.openxmlformats.org/markup-compatibility/2006">
              <mc:Choice xmlns:v="urn:schemas-microsoft-com:vml" Requires="v">
                <p:oleObj name="Equation" r:id="rId10" imgW="1765080" imgH="279360" progId="Equation.DSMT4">
                  <p:embed/>
                </p:oleObj>
              </mc:Choice>
              <mc:Fallback>
                <p:oleObj name="Equation" r:id="rId10" imgW="1765080" imgH="279360" progId="Equation.DSMT4">
                  <p:embed/>
                  <p:pic>
                    <p:nvPicPr>
                      <p:cNvPr id="22" name="Object 21" descr="Delta Y = Delta C + delta S.">
                        <a:extLst>
                          <a:ext uri="{FF2B5EF4-FFF2-40B4-BE49-F238E27FC236}">
                            <a16:creationId xmlns:a16="http://schemas.microsoft.com/office/drawing/2014/main" id="{13F3D5BE-195F-4823-AE43-FF36C7B451C3}"/>
                          </a:ext>
                        </a:extLst>
                      </p:cNvPr>
                      <p:cNvPicPr/>
                      <p:nvPr/>
                    </p:nvPicPr>
                    <p:blipFill>
                      <a:blip r:embed="rId11"/>
                      <a:stretch>
                        <a:fillRect/>
                      </a:stretch>
                    </p:blipFill>
                    <p:spPr>
                      <a:xfrm>
                        <a:off x="3688086" y="4692151"/>
                        <a:ext cx="1765300" cy="279400"/>
                      </a:xfrm>
                      <a:prstGeom prst="rect">
                        <a:avLst/>
                      </a:prstGeom>
                    </p:spPr>
                  </p:pic>
                </p:oleObj>
              </mc:Fallback>
            </mc:AlternateContent>
          </a:graphicData>
        </a:graphic>
      </p:graphicFrame>
      <p:sp>
        <p:nvSpPr>
          <p:cNvPr id="8" name="Content Placeholder 7"/>
          <p:cNvSpPr>
            <a:spLocks noGrp="1"/>
          </p:cNvSpPr>
          <p:nvPr>
            <p:ph sz="quarter" idx="17"/>
          </p:nvPr>
        </p:nvSpPr>
        <p:spPr>
          <a:xfrm>
            <a:off x="457200" y="5126319"/>
            <a:ext cx="2369127" cy="466959"/>
          </a:xfrm>
        </p:spPr>
        <p:txBody>
          <a:bodyPr/>
          <a:lstStyle/>
          <a:p>
            <a:pPr marL="432" indent="0">
              <a:buNone/>
            </a:pPr>
            <a:r>
              <a:rPr lang="en-US" sz="2000" noProof="0" dirty="0"/>
              <a:t>Dividing through by</a:t>
            </a:r>
          </a:p>
        </p:txBody>
      </p:sp>
      <p:graphicFrame>
        <p:nvGraphicFramePr>
          <p:cNvPr id="23" name="Object 22" descr="delta Y">
            <a:extLst>
              <a:ext uri="{FF2B5EF4-FFF2-40B4-BE49-F238E27FC236}">
                <a16:creationId xmlns:a16="http://schemas.microsoft.com/office/drawing/2014/main" id="{FB7FA5F3-05C6-4F8E-90DB-9985B03226AB}"/>
              </a:ext>
            </a:extLst>
          </p:cNvPr>
          <p:cNvGraphicFramePr>
            <a:graphicFrameLocks noChangeAspect="1"/>
          </p:cNvGraphicFramePr>
          <p:nvPr>
            <p:extLst>
              <p:ext uri="{D42A27DB-BD31-4B8C-83A1-F6EECF244321}">
                <p14:modId xmlns:p14="http://schemas.microsoft.com/office/powerpoint/2010/main" val="3704537128"/>
              </p:ext>
            </p:extLst>
          </p:nvPr>
        </p:nvGraphicFramePr>
        <p:xfrm>
          <a:off x="2904600" y="5233195"/>
          <a:ext cx="431324" cy="253207"/>
        </p:xfrm>
        <a:graphic>
          <a:graphicData uri="http://schemas.openxmlformats.org/presentationml/2006/ole">
            <mc:AlternateContent xmlns:mc="http://schemas.openxmlformats.org/markup-compatibility/2006">
              <mc:Choice xmlns:v="urn:schemas-microsoft-com:vml" Requires="v">
                <p:oleObj name="Equation" r:id="rId12" imgW="431640" imgH="253800" progId="Equation.DSMT4">
                  <p:embed/>
                </p:oleObj>
              </mc:Choice>
              <mc:Fallback>
                <p:oleObj name="Equation" r:id="rId12" imgW="431640" imgH="253800" progId="Equation.DSMT4">
                  <p:embed/>
                  <p:pic>
                    <p:nvPicPr>
                      <p:cNvPr id="23" name="Object 22" descr="delta Y">
                        <a:extLst>
                          <a:ext uri="{FF2B5EF4-FFF2-40B4-BE49-F238E27FC236}">
                            <a16:creationId xmlns:a16="http://schemas.microsoft.com/office/drawing/2014/main" id="{FB7FA5F3-05C6-4F8E-90DB-9985B03226AB}"/>
                          </a:ext>
                        </a:extLst>
                      </p:cNvPr>
                      <p:cNvPicPr/>
                      <p:nvPr/>
                    </p:nvPicPr>
                    <p:blipFill>
                      <a:blip r:embed="rId13"/>
                      <a:stretch>
                        <a:fillRect/>
                      </a:stretch>
                    </p:blipFill>
                    <p:spPr>
                      <a:xfrm>
                        <a:off x="2904600" y="5233195"/>
                        <a:ext cx="431324" cy="253207"/>
                      </a:xfrm>
                      <a:prstGeom prst="rect">
                        <a:avLst/>
                      </a:prstGeom>
                    </p:spPr>
                  </p:pic>
                </p:oleObj>
              </mc:Fallback>
            </mc:AlternateContent>
          </a:graphicData>
        </a:graphic>
      </p:graphicFrame>
      <p:sp>
        <p:nvSpPr>
          <p:cNvPr id="9" name="Content Placeholder 8"/>
          <p:cNvSpPr>
            <a:spLocks noGrp="1"/>
          </p:cNvSpPr>
          <p:nvPr>
            <p:ph sz="quarter" idx="18"/>
          </p:nvPr>
        </p:nvSpPr>
        <p:spPr>
          <a:xfrm>
            <a:off x="3426582" y="5126319"/>
            <a:ext cx="943537" cy="466959"/>
          </a:xfrm>
        </p:spPr>
        <p:txBody>
          <a:bodyPr/>
          <a:lstStyle/>
          <a:p>
            <a:pPr marL="432" indent="0">
              <a:buNone/>
            </a:pPr>
            <a:r>
              <a:rPr lang="en-US" sz="2000" noProof="0" dirty="0"/>
              <a:t>gives:</a:t>
            </a:r>
          </a:p>
        </p:txBody>
      </p:sp>
      <p:graphicFrame>
        <p:nvGraphicFramePr>
          <p:cNvPr id="24" name="Object 23" descr="Delta Y over delta Y equals delta C over delta Y all plus delta S over delta Y.">
            <a:extLst>
              <a:ext uri="{FF2B5EF4-FFF2-40B4-BE49-F238E27FC236}">
                <a16:creationId xmlns:a16="http://schemas.microsoft.com/office/drawing/2014/main" id="{53953095-EA92-43B4-B1AF-DA4F988ACD52}"/>
              </a:ext>
            </a:extLst>
          </p:cNvPr>
          <p:cNvGraphicFramePr>
            <a:graphicFrameLocks noChangeAspect="1"/>
          </p:cNvGraphicFramePr>
          <p:nvPr>
            <p:extLst>
              <p:ext uri="{D42A27DB-BD31-4B8C-83A1-F6EECF244321}">
                <p14:modId xmlns:p14="http://schemas.microsoft.com/office/powerpoint/2010/main" val="718016058"/>
              </p:ext>
            </p:extLst>
          </p:nvPr>
        </p:nvGraphicFramePr>
        <p:xfrm>
          <a:off x="3599186" y="5666786"/>
          <a:ext cx="1943100" cy="685800"/>
        </p:xfrm>
        <a:graphic>
          <a:graphicData uri="http://schemas.openxmlformats.org/presentationml/2006/ole">
            <mc:AlternateContent xmlns:mc="http://schemas.openxmlformats.org/markup-compatibility/2006">
              <mc:Choice xmlns:v="urn:schemas-microsoft-com:vml" Requires="v">
                <p:oleObj name="Equation" r:id="rId14" imgW="1942920" imgH="685800" progId="Equation.DSMT4">
                  <p:embed/>
                </p:oleObj>
              </mc:Choice>
              <mc:Fallback>
                <p:oleObj name="Equation" r:id="rId14" imgW="1942920" imgH="685800" progId="Equation.DSMT4">
                  <p:embed/>
                  <p:pic>
                    <p:nvPicPr>
                      <p:cNvPr id="24" name="Object 23" descr="Delta Y over delta Y equals delta C over delta Y all plus delta S over delta Y.">
                        <a:extLst>
                          <a:ext uri="{FF2B5EF4-FFF2-40B4-BE49-F238E27FC236}">
                            <a16:creationId xmlns:a16="http://schemas.microsoft.com/office/drawing/2014/main" id="{53953095-EA92-43B4-B1AF-DA4F988ACD52}"/>
                          </a:ext>
                        </a:extLst>
                      </p:cNvPr>
                      <p:cNvPicPr/>
                      <p:nvPr/>
                    </p:nvPicPr>
                    <p:blipFill>
                      <a:blip r:embed="rId15"/>
                      <a:stretch>
                        <a:fillRect/>
                      </a:stretch>
                    </p:blipFill>
                    <p:spPr>
                      <a:xfrm>
                        <a:off x="3599186" y="5666786"/>
                        <a:ext cx="1943100" cy="685800"/>
                      </a:xfrm>
                      <a:prstGeom prst="rect">
                        <a:avLst/>
                      </a:prstGeom>
                    </p:spPr>
                  </p:pic>
                </p:oleObj>
              </mc:Fallback>
            </mc:AlternateContent>
          </a:graphicData>
        </a:graphic>
      </p:graphicFrame>
    </p:spTree>
    <p:extLst>
      <p:ext uri="{BB962C8B-B14F-4D97-AF65-F5344CB8AC3E}">
        <p14:creationId xmlns:p14="http://schemas.microsoft.com/office/powerpoint/2010/main" val="40519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Marginal Propensity to Save</a:t>
            </a:r>
          </a:p>
        </p:txBody>
      </p:sp>
      <p:graphicFrame>
        <p:nvGraphicFramePr>
          <p:cNvPr id="4" name="Object 3" descr="Delta Y over delta Y equals delta C over delta Y all plus delta S over delta Y.">
            <a:extLst>
              <a:ext uri="{FF2B5EF4-FFF2-40B4-BE49-F238E27FC236}">
                <a16:creationId xmlns:a16="http://schemas.microsoft.com/office/drawing/2014/main" id="{E9B1A116-00B9-4BB5-9A7D-73E82C038353}"/>
              </a:ext>
            </a:extLst>
          </p:cNvPr>
          <p:cNvGraphicFramePr>
            <a:graphicFrameLocks noChangeAspect="1"/>
          </p:cNvGraphicFramePr>
          <p:nvPr>
            <p:extLst>
              <p:ext uri="{D42A27DB-BD31-4B8C-83A1-F6EECF244321}">
                <p14:modId xmlns:p14="http://schemas.microsoft.com/office/powerpoint/2010/main" val="1838116667"/>
              </p:ext>
            </p:extLst>
          </p:nvPr>
        </p:nvGraphicFramePr>
        <p:xfrm>
          <a:off x="3688773" y="1738022"/>
          <a:ext cx="1766455" cy="623455"/>
        </p:xfrm>
        <a:graphic>
          <a:graphicData uri="http://schemas.openxmlformats.org/presentationml/2006/ole">
            <mc:AlternateContent xmlns:mc="http://schemas.openxmlformats.org/markup-compatibility/2006">
              <mc:Choice xmlns:v="urn:schemas-microsoft-com:vml" Requires="v">
                <p:oleObj name="Equation" r:id="rId2" imgW="1942920" imgH="685800" progId="Equation.DSMT4">
                  <p:embed/>
                </p:oleObj>
              </mc:Choice>
              <mc:Fallback>
                <p:oleObj name="Equation" r:id="rId2" imgW="1942920" imgH="685800" progId="Equation.DSMT4">
                  <p:embed/>
                  <p:pic>
                    <p:nvPicPr>
                      <p:cNvPr id="4" name="Object 3" descr="Delta Y over delta Y equals delta C over delta Y all plus delta S over delta Y.">
                        <a:extLst>
                          <a:ext uri="{FF2B5EF4-FFF2-40B4-BE49-F238E27FC236}">
                            <a16:creationId xmlns:a16="http://schemas.microsoft.com/office/drawing/2014/main" id="{E9B1A116-00B9-4BB5-9A7D-73E82C038353}"/>
                          </a:ext>
                        </a:extLst>
                      </p:cNvPr>
                      <p:cNvPicPr/>
                      <p:nvPr/>
                    </p:nvPicPr>
                    <p:blipFill>
                      <a:blip r:embed="rId3"/>
                      <a:stretch>
                        <a:fillRect/>
                      </a:stretch>
                    </p:blipFill>
                    <p:spPr>
                      <a:xfrm>
                        <a:off x="3688773" y="1738022"/>
                        <a:ext cx="1766455" cy="623455"/>
                      </a:xfrm>
                      <a:prstGeom prst="rect">
                        <a:avLst/>
                      </a:prstGeom>
                    </p:spPr>
                  </p:pic>
                </p:oleObj>
              </mc:Fallback>
            </mc:AlternateContent>
          </a:graphicData>
        </a:graphic>
      </p:graphicFrame>
      <p:graphicFrame>
        <p:nvGraphicFramePr>
          <p:cNvPr id="9" name="Object 8" descr="Delta S over delta Y.">
            <a:extLst>
              <a:ext uri="{FF2B5EF4-FFF2-40B4-BE49-F238E27FC236}">
                <a16:creationId xmlns:a16="http://schemas.microsoft.com/office/drawing/2014/main" id="{2408FF76-3366-4B22-B14F-E6142AD5E147}"/>
              </a:ext>
            </a:extLst>
          </p:cNvPr>
          <p:cNvGraphicFramePr>
            <a:graphicFrameLocks noChangeAspect="1"/>
          </p:cNvGraphicFramePr>
          <p:nvPr>
            <p:extLst>
              <p:ext uri="{D42A27DB-BD31-4B8C-83A1-F6EECF244321}">
                <p14:modId xmlns:p14="http://schemas.microsoft.com/office/powerpoint/2010/main" val="2917638105"/>
              </p:ext>
            </p:extLst>
          </p:nvPr>
        </p:nvGraphicFramePr>
        <p:xfrm>
          <a:off x="616820" y="2518790"/>
          <a:ext cx="511337" cy="593151"/>
        </p:xfrm>
        <a:graphic>
          <a:graphicData uri="http://schemas.openxmlformats.org/presentationml/2006/ole">
            <mc:AlternateContent xmlns:mc="http://schemas.openxmlformats.org/markup-compatibility/2006">
              <mc:Choice xmlns:v="urn:schemas-microsoft-com:vml" Requires="v">
                <p:oleObj name="Equation" r:id="rId4" imgW="317160" imgH="368280" progId="Equation.DSMT4">
                  <p:embed/>
                </p:oleObj>
              </mc:Choice>
              <mc:Fallback>
                <p:oleObj name="Equation" r:id="rId4" imgW="317160" imgH="368280" progId="Equation.DSMT4">
                  <p:embed/>
                  <p:pic>
                    <p:nvPicPr>
                      <p:cNvPr id="9" name="Object 8" descr="Delta S over delta Y.">
                        <a:extLst>
                          <a:ext uri="{FF2B5EF4-FFF2-40B4-BE49-F238E27FC236}">
                            <a16:creationId xmlns:a16="http://schemas.microsoft.com/office/drawing/2014/main" id="{2408FF76-3366-4B22-B14F-E6142AD5E147}"/>
                          </a:ext>
                        </a:extLst>
                      </p:cNvPr>
                      <p:cNvPicPr/>
                      <p:nvPr/>
                    </p:nvPicPr>
                    <p:blipFill>
                      <a:blip r:embed="rId5"/>
                      <a:stretch>
                        <a:fillRect/>
                      </a:stretch>
                    </p:blipFill>
                    <p:spPr>
                      <a:xfrm>
                        <a:off x="616820" y="2518790"/>
                        <a:ext cx="511337" cy="593151"/>
                      </a:xfrm>
                      <a:prstGeom prst="rect">
                        <a:avLst/>
                      </a:prstGeom>
                    </p:spPr>
                  </p:pic>
                </p:oleObj>
              </mc:Fallback>
            </mc:AlternateContent>
          </a:graphicData>
        </a:graphic>
      </p:graphicFrame>
      <p:sp>
        <p:nvSpPr>
          <p:cNvPr id="5" name="Content Placeholder 4"/>
          <p:cNvSpPr>
            <a:spLocks noGrp="1"/>
          </p:cNvSpPr>
          <p:nvPr>
            <p:ph sz="quarter" idx="13"/>
          </p:nvPr>
        </p:nvSpPr>
        <p:spPr>
          <a:xfrm>
            <a:off x="1206535" y="2565070"/>
            <a:ext cx="6967406" cy="475013"/>
          </a:xfrm>
        </p:spPr>
        <p:txBody>
          <a:bodyPr lIns="0"/>
          <a:lstStyle/>
          <a:p>
            <a:pPr marL="432" indent="0">
              <a:buNone/>
            </a:pPr>
            <a:r>
              <a:rPr lang="en-US" sz="2000" noProof="0" dirty="0"/>
              <a:t>is the amount by which savings changes, when (disposable)</a:t>
            </a:r>
          </a:p>
        </p:txBody>
      </p:sp>
      <p:sp>
        <p:nvSpPr>
          <p:cNvPr id="6" name="Content Placeholder 5"/>
          <p:cNvSpPr>
            <a:spLocks noGrp="1"/>
          </p:cNvSpPr>
          <p:nvPr>
            <p:ph sz="quarter" idx="14"/>
          </p:nvPr>
        </p:nvSpPr>
        <p:spPr>
          <a:xfrm>
            <a:off x="457200" y="3230089"/>
            <a:ext cx="8232128" cy="760020"/>
          </a:xfrm>
        </p:spPr>
        <p:txBody>
          <a:bodyPr/>
          <a:lstStyle/>
          <a:p>
            <a:pPr marL="432" indent="0">
              <a:buNone/>
            </a:pPr>
            <a:r>
              <a:rPr lang="en-US" sz="2000" noProof="0" dirty="0"/>
              <a:t>income changes. This is known as the </a:t>
            </a:r>
            <a:r>
              <a:rPr lang="en-US" sz="2000" b="1" noProof="0" dirty="0"/>
              <a:t>marginal propensity to save</a:t>
            </a:r>
            <a:r>
              <a:rPr lang="en-US" sz="2000" noProof="0" dirty="0"/>
              <a:t>. We can rewrite the equation above as:</a:t>
            </a:r>
          </a:p>
        </p:txBody>
      </p:sp>
      <p:graphicFrame>
        <p:nvGraphicFramePr>
          <p:cNvPr id="10" name="Object 9" descr="1 equals M P C plus M P S">
            <a:extLst>
              <a:ext uri="{FF2B5EF4-FFF2-40B4-BE49-F238E27FC236}">
                <a16:creationId xmlns:a16="http://schemas.microsoft.com/office/drawing/2014/main" id="{720004BF-C0F6-45E9-BDD6-2E9338A4D434}"/>
              </a:ext>
            </a:extLst>
          </p:cNvPr>
          <p:cNvGraphicFramePr>
            <a:graphicFrameLocks noChangeAspect="1"/>
          </p:cNvGraphicFramePr>
          <p:nvPr>
            <p:extLst>
              <p:ext uri="{D42A27DB-BD31-4B8C-83A1-F6EECF244321}">
                <p14:modId xmlns:p14="http://schemas.microsoft.com/office/powerpoint/2010/main" val="2319210690"/>
              </p:ext>
            </p:extLst>
          </p:nvPr>
        </p:nvGraphicFramePr>
        <p:xfrm>
          <a:off x="3688773" y="4130008"/>
          <a:ext cx="1766455" cy="254000"/>
        </p:xfrm>
        <a:graphic>
          <a:graphicData uri="http://schemas.openxmlformats.org/presentationml/2006/ole">
            <mc:AlternateContent xmlns:mc="http://schemas.openxmlformats.org/markup-compatibility/2006">
              <mc:Choice xmlns:v="urn:schemas-microsoft-com:vml" Requires="v">
                <p:oleObj name="Equation" r:id="rId6" imgW="1942920" imgH="279360" progId="Equation.DSMT4">
                  <p:embed/>
                </p:oleObj>
              </mc:Choice>
              <mc:Fallback>
                <p:oleObj name="Equation" r:id="rId6" imgW="1942920" imgH="279360" progId="Equation.DSMT4">
                  <p:embed/>
                  <p:pic>
                    <p:nvPicPr>
                      <p:cNvPr id="10" name="Object 9" descr="1 equals M P C plus M P S">
                        <a:extLst>
                          <a:ext uri="{FF2B5EF4-FFF2-40B4-BE49-F238E27FC236}">
                            <a16:creationId xmlns:a16="http://schemas.microsoft.com/office/drawing/2014/main" id="{720004BF-C0F6-45E9-BDD6-2E9338A4D434}"/>
                          </a:ext>
                        </a:extLst>
                      </p:cNvPr>
                      <p:cNvPicPr/>
                      <p:nvPr/>
                    </p:nvPicPr>
                    <p:blipFill>
                      <a:blip r:embed="rId7"/>
                      <a:stretch>
                        <a:fillRect/>
                      </a:stretch>
                    </p:blipFill>
                    <p:spPr>
                      <a:xfrm>
                        <a:off x="3688773" y="4130008"/>
                        <a:ext cx="1766455" cy="254000"/>
                      </a:xfrm>
                      <a:prstGeom prst="rect">
                        <a:avLst/>
                      </a:prstGeom>
                    </p:spPr>
                  </p:pic>
                </p:oleObj>
              </mc:Fallback>
            </mc:AlternateContent>
          </a:graphicData>
        </a:graphic>
      </p:graphicFrame>
      <p:sp>
        <p:nvSpPr>
          <p:cNvPr id="7" name="Content Placeholder 6"/>
          <p:cNvSpPr>
            <a:spLocks noGrp="1"/>
          </p:cNvSpPr>
          <p:nvPr>
            <p:ph sz="quarter" idx="15"/>
          </p:nvPr>
        </p:nvSpPr>
        <p:spPr>
          <a:xfrm>
            <a:off x="457200" y="4523907"/>
            <a:ext cx="8232128" cy="1306877"/>
          </a:xfrm>
        </p:spPr>
        <p:txBody>
          <a:bodyPr/>
          <a:lstStyle/>
          <a:p>
            <a:pPr marL="432" indent="0">
              <a:buNone/>
            </a:pPr>
            <a:r>
              <a:rPr lang="en-US" sz="2000" noProof="0" dirty="0"/>
              <a:t>That is, the marginal propensity to consume plus the marginal propensity to save must equal 1.</a:t>
            </a:r>
          </a:p>
          <a:p>
            <a:r>
              <a:rPr lang="en-US" sz="2000" noProof="0" dirty="0"/>
              <a:t>Part of any increase in income is consumed, and the rest is saved.</a:t>
            </a:r>
          </a:p>
        </p:txBody>
      </p:sp>
    </p:spTree>
    <p:extLst>
      <p:ext uri="{BB962C8B-B14F-4D97-AF65-F5344CB8AC3E}">
        <p14:creationId xmlns:p14="http://schemas.microsoft.com/office/powerpoint/2010/main" val="415159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12.5 Real Investment, 1979-2022</a:t>
            </a:r>
          </a:p>
        </p:txBody>
      </p:sp>
      <p:pic>
        <p:nvPicPr>
          <p:cNvPr id="9" name="Picture 8" descr="A graph depicts the rate of real investment between 1979 and 2023. For long description in Notes pane, press F6.">
            <a:extLst>
              <a:ext uri="{FF2B5EF4-FFF2-40B4-BE49-F238E27FC236}">
                <a16:creationId xmlns:a16="http://schemas.microsoft.com/office/drawing/2014/main" id="{A0F3D900-6DA4-C75E-1FF8-AC51C0ACF79E}"/>
              </a:ext>
            </a:extLst>
          </p:cNvPr>
          <p:cNvPicPr>
            <a:picLocks noChangeAspect="1"/>
          </p:cNvPicPr>
          <p:nvPr/>
        </p:nvPicPr>
        <p:blipFill>
          <a:blip r:embed="rId3"/>
          <a:stretch>
            <a:fillRect/>
          </a:stretch>
        </p:blipFill>
        <p:spPr>
          <a:xfrm>
            <a:off x="738102" y="1644918"/>
            <a:ext cx="7667796" cy="2794197"/>
          </a:xfrm>
          <a:prstGeom prst="rect">
            <a:avLst/>
          </a:prstGeom>
        </p:spPr>
      </p:pic>
      <p:sp>
        <p:nvSpPr>
          <p:cNvPr id="5" name="Content Placeholder 4"/>
          <p:cNvSpPr>
            <a:spLocks noGrp="1"/>
          </p:cNvSpPr>
          <p:nvPr>
            <p:ph sz="quarter" idx="14"/>
          </p:nvPr>
        </p:nvSpPr>
        <p:spPr>
          <a:xfrm>
            <a:off x="457200" y="4662310"/>
            <a:ext cx="3979333" cy="1574977"/>
          </a:xfrm>
        </p:spPr>
        <p:txBody>
          <a:bodyPr/>
          <a:lstStyle/>
          <a:p>
            <a:pPr marL="0" indent="0">
              <a:spcBef>
                <a:spcPts val="500"/>
              </a:spcBef>
              <a:buNone/>
            </a:pPr>
            <a:r>
              <a:rPr lang="en-US" sz="1800" noProof="0" dirty="0">
                <a:latin typeface="+mn-lt"/>
              </a:rPr>
              <a:t>Investment has increased over time; but unlike consumption, it has not increased smoothly, and recessions decrease investment more.</a:t>
            </a:r>
          </a:p>
          <a:p>
            <a:pPr marL="0" indent="0">
              <a:spcBef>
                <a:spcPts val="500"/>
              </a:spcBef>
              <a:buNone/>
            </a:pPr>
            <a:r>
              <a:rPr lang="en-US" sz="1800" noProof="0" dirty="0">
                <a:latin typeface="+mn-lt"/>
              </a:rPr>
              <a:t>What affects the level of investment?</a:t>
            </a:r>
          </a:p>
        </p:txBody>
      </p:sp>
      <p:sp>
        <p:nvSpPr>
          <p:cNvPr id="6" name="Content Placeholder 5"/>
          <p:cNvSpPr>
            <a:spLocks noGrp="1"/>
          </p:cNvSpPr>
          <p:nvPr>
            <p:ph sz="quarter" idx="15"/>
          </p:nvPr>
        </p:nvSpPr>
        <p:spPr>
          <a:xfrm>
            <a:off x="4594578" y="4662310"/>
            <a:ext cx="4436533" cy="1467557"/>
          </a:xfrm>
        </p:spPr>
        <p:txBody>
          <a:bodyPr/>
          <a:lstStyle/>
          <a:p>
            <a:pPr marL="432000" indent="-432000">
              <a:spcBef>
                <a:spcPts val="600"/>
              </a:spcBef>
              <a:buFont typeface="+mj-lt"/>
              <a:buAutoNum type="arabicPeriod"/>
            </a:pPr>
            <a:r>
              <a:rPr lang="en-US" sz="1800" b="1" noProof="0" dirty="0"/>
              <a:t>Expectations of future profitability</a:t>
            </a:r>
          </a:p>
          <a:p>
            <a:pPr marL="432000" indent="-432000">
              <a:spcBef>
                <a:spcPts val="600"/>
              </a:spcBef>
              <a:buFont typeface="+mj-lt"/>
              <a:buAutoNum type="arabicPeriod"/>
            </a:pPr>
            <a:r>
              <a:rPr lang="en-US" sz="1800" b="1" noProof="0" dirty="0"/>
              <a:t>The interest rate</a:t>
            </a:r>
          </a:p>
          <a:p>
            <a:pPr marL="432000" indent="-432000">
              <a:spcBef>
                <a:spcPts val="600"/>
              </a:spcBef>
              <a:buFont typeface="+mj-lt"/>
              <a:buAutoNum type="arabicPeriod"/>
            </a:pPr>
            <a:r>
              <a:rPr lang="en-US" sz="1800" b="1" noProof="0" dirty="0"/>
              <a:t>Taxes</a:t>
            </a:r>
          </a:p>
          <a:p>
            <a:pPr marL="432000" indent="-432000">
              <a:spcBef>
                <a:spcPts val="600"/>
              </a:spcBef>
              <a:buFont typeface="+mj-lt"/>
              <a:buAutoNum type="arabicPeriod"/>
            </a:pPr>
            <a:r>
              <a:rPr lang="en-US" sz="1800" b="1" noProof="0" dirty="0"/>
              <a:t>Cash flow</a:t>
            </a:r>
          </a:p>
        </p:txBody>
      </p:sp>
    </p:spTree>
    <p:extLst>
      <p:ext uri="{BB962C8B-B14F-4D97-AF65-F5344CB8AC3E}">
        <p14:creationId xmlns:p14="http://schemas.microsoft.com/office/powerpoint/2010/main" val="38191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Determinants of Planned Investment </a:t>
            </a:r>
            <a:r>
              <a:rPr lang="en-US" sz="2000" b="0" noProof="0" dirty="0"/>
              <a:t>(1 of 2)</a:t>
            </a:r>
            <a:endParaRPr lang="en-US" sz="2000" noProof="0" dirty="0"/>
          </a:p>
        </p:txBody>
      </p:sp>
      <p:sp>
        <p:nvSpPr>
          <p:cNvPr id="4" name="Content Placeholder 3"/>
          <p:cNvSpPr>
            <a:spLocks noGrp="1"/>
          </p:cNvSpPr>
          <p:nvPr>
            <p:ph sz="quarter" idx="13"/>
          </p:nvPr>
        </p:nvSpPr>
        <p:spPr>
          <a:xfrm>
            <a:off x="457200" y="1552575"/>
            <a:ext cx="5171704" cy="454355"/>
          </a:xfrm>
        </p:spPr>
        <p:txBody>
          <a:bodyPr/>
          <a:lstStyle/>
          <a:p>
            <a:pPr marL="432000" indent="-432000">
              <a:buFont typeface="+mj-lt"/>
              <a:buAutoNum type="arabicPeriod"/>
            </a:pPr>
            <a:r>
              <a:rPr lang="en-US" sz="1800" b="1" noProof="0" dirty="0"/>
              <a:t>Expectations of future profitability</a:t>
            </a:r>
          </a:p>
        </p:txBody>
      </p:sp>
      <p:sp>
        <p:nvSpPr>
          <p:cNvPr id="5" name="Content Placeholder 4"/>
          <p:cNvSpPr>
            <a:spLocks noGrp="1"/>
          </p:cNvSpPr>
          <p:nvPr>
            <p:ph sz="quarter" idx="14"/>
          </p:nvPr>
        </p:nvSpPr>
        <p:spPr>
          <a:xfrm>
            <a:off x="457200" y="2090057"/>
            <a:ext cx="8232128" cy="1888177"/>
          </a:xfrm>
        </p:spPr>
        <p:txBody>
          <a:bodyPr/>
          <a:lstStyle/>
          <a:p>
            <a:pPr lvl="1" indent="-284400"/>
            <a:r>
              <a:rPr lang="en-US" sz="1800" noProof="0" dirty="0"/>
              <a:t>Investment goods, such as factories, office buildings, machinery, and equipment, are long-lived. Firms build more of them when they are optimistic about future profitability.</a:t>
            </a:r>
          </a:p>
          <a:p>
            <a:pPr lvl="1" indent="-284400"/>
            <a:r>
              <a:rPr lang="en-US" sz="1800" noProof="0" dirty="0"/>
              <a:t>Purchases of new housing are included in planned investment. In recessions, households have reduced wealth and therefore less incentive to invest in new housing.</a:t>
            </a:r>
          </a:p>
        </p:txBody>
      </p:sp>
      <p:sp>
        <p:nvSpPr>
          <p:cNvPr id="6" name="Content Placeholder 5"/>
          <p:cNvSpPr>
            <a:spLocks noGrp="1"/>
          </p:cNvSpPr>
          <p:nvPr>
            <p:ph sz="quarter" idx="15"/>
          </p:nvPr>
        </p:nvSpPr>
        <p:spPr>
          <a:xfrm>
            <a:off x="457200" y="4065823"/>
            <a:ext cx="2784764" cy="434925"/>
          </a:xfrm>
        </p:spPr>
        <p:txBody>
          <a:bodyPr/>
          <a:lstStyle/>
          <a:p>
            <a:pPr marL="432000" indent="-432000">
              <a:buFont typeface="+mj-lt"/>
              <a:buAutoNum type="arabicPeriod" startAt="2"/>
            </a:pPr>
            <a:r>
              <a:rPr lang="en-US" sz="1800" b="1" noProof="0" dirty="0"/>
              <a:t>The interest rate</a:t>
            </a:r>
          </a:p>
        </p:txBody>
      </p:sp>
      <p:sp>
        <p:nvSpPr>
          <p:cNvPr id="7" name="Content Placeholder 6"/>
          <p:cNvSpPr>
            <a:spLocks noGrp="1"/>
          </p:cNvSpPr>
          <p:nvPr>
            <p:ph sz="quarter" idx="16"/>
          </p:nvPr>
        </p:nvSpPr>
        <p:spPr>
          <a:xfrm>
            <a:off x="457200" y="4588337"/>
            <a:ext cx="8271164" cy="1402888"/>
          </a:xfrm>
        </p:spPr>
        <p:txBody>
          <a:bodyPr/>
          <a:lstStyle/>
          <a:p>
            <a:pPr lvl="1" indent="-284400"/>
            <a:r>
              <a:rPr lang="en-US" sz="1800" noProof="0" dirty="0"/>
              <a:t>Since business investment is sometimes financed by borrowing, the real interest rate is an important consideration for investing.</a:t>
            </a:r>
          </a:p>
          <a:p>
            <a:pPr lvl="1" indent="-284400"/>
            <a:r>
              <a:rPr lang="en-US" sz="1800" b="1" noProof="0" dirty="0"/>
              <a:t>Higher real interest rates result in less investment spending, and lower real interest rates result in more investment spending.</a:t>
            </a:r>
          </a:p>
        </p:txBody>
      </p:sp>
    </p:spTree>
    <p:extLst>
      <p:ext uri="{BB962C8B-B14F-4D97-AF65-F5344CB8AC3E}">
        <p14:creationId xmlns:p14="http://schemas.microsoft.com/office/powerpoint/2010/main" val="32036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Determinants of Planned Investment </a:t>
            </a:r>
            <a:r>
              <a:rPr lang="en-US" sz="2000" b="0" noProof="0" dirty="0"/>
              <a:t>(2 of 2)</a:t>
            </a:r>
            <a:endParaRPr lang="en-US" sz="2000" noProof="0" dirty="0"/>
          </a:p>
        </p:txBody>
      </p:sp>
      <p:sp>
        <p:nvSpPr>
          <p:cNvPr id="4" name="Content Placeholder 3"/>
          <p:cNvSpPr>
            <a:spLocks noGrp="1"/>
          </p:cNvSpPr>
          <p:nvPr>
            <p:ph sz="quarter" idx="13"/>
          </p:nvPr>
        </p:nvSpPr>
        <p:spPr>
          <a:xfrm>
            <a:off x="457200" y="1552575"/>
            <a:ext cx="1692234" cy="430604"/>
          </a:xfrm>
        </p:spPr>
        <p:txBody>
          <a:bodyPr/>
          <a:lstStyle/>
          <a:p>
            <a:pPr marL="432000" indent="-432000">
              <a:buFont typeface="+mj-lt"/>
              <a:buAutoNum type="arabicPeriod" startAt="3"/>
            </a:pPr>
            <a:r>
              <a:rPr lang="en-US" sz="1800" b="1" noProof="0" dirty="0"/>
              <a:t>Taxes</a:t>
            </a:r>
          </a:p>
        </p:txBody>
      </p:sp>
      <p:sp>
        <p:nvSpPr>
          <p:cNvPr id="5" name="Content Placeholder 4"/>
          <p:cNvSpPr>
            <a:spLocks noGrp="1"/>
          </p:cNvSpPr>
          <p:nvPr>
            <p:ph sz="quarter" idx="14"/>
          </p:nvPr>
        </p:nvSpPr>
        <p:spPr>
          <a:xfrm>
            <a:off x="457200" y="2078183"/>
            <a:ext cx="8232128" cy="1341911"/>
          </a:xfrm>
        </p:spPr>
        <p:txBody>
          <a:bodyPr/>
          <a:lstStyle/>
          <a:p>
            <a:pPr lvl="1" indent="-284400"/>
            <a:r>
              <a:rPr lang="en-US" sz="1800" noProof="0" dirty="0"/>
              <a:t>Higher </a:t>
            </a:r>
            <a:r>
              <a:rPr lang="en-US" sz="1800" b="1" noProof="0" dirty="0"/>
              <a:t>corporate income taxes</a:t>
            </a:r>
            <a:r>
              <a:rPr lang="en-US" sz="1800" noProof="0" dirty="0"/>
              <a:t> on profits decrease the money available for reinvestment and decrease incentives to invest by diminishing the expected profitability of investment.</a:t>
            </a:r>
          </a:p>
          <a:p>
            <a:pPr lvl="1" indent="-284400"/>
            <a:r>
              <a:rPr lang="en-US" sz="1800" noProof="0" dirty="0"/>
              <a:t>Similarly, </a:t>
            </a:r>
            <a:r>
              <a:rPr lang="en-US" sz="1800" b="1" noProof="0" dirty="0"/>
              <a:t>investment tax incentives</a:t>
            </a:r>
            <a:r>
              <a:rPr lang="en-US" sz="1800" noProof="0" dirty="0"/>
              <a:t> tend to increase investment.</a:t>
            </a:r>
          </a:p>
        </p:txBody>
      </p:sp>
      <p:sp>
        <p:nvSpPr>
          <p:cNvPr id="6" name="Content Placeholder 5"/>
          <p:cNvSpPr>
            <a:spLocks noGrp="1"/>
          </p:cNvSpPr>
          <p:nvPr>
            <p:ph sz="quarter" idx="15"/>
          </p:nvPr>
        </p:nvSpPr>
        <p:spPr>
          <a:xfrm>
            <a:off x="457200" y="3515099"/>
            <a:ext cx="1953491" cy="451259"/>
          </a:xfrm>
        </p:spPr>
        <p:txBody>
          <a:bodyPr/>
          <a:lstStyle/>
          <a:p>
            <a:pPr marL="432000" indent="-432000">
              <a:buFont typeface="+mj-lt"/>
              <a:buAutoNum type="arabicPeriod" startAt="4"/>
            </a:pPr>
            <a:r>
              <a:rPr lang="en-US" sz="1800" b="1" noProof="0" dirty="0"/>
              <a:t>Cash flow</a:t>
            </a:r>
          </a:p>
        </p:txBody>
      </p:sp>
      <p:sp>
        <p:nvSpPr>
          <p:cNvPr id="7" name="Content Placeholder 6"/>
          <p:cNvSpPr>
            <a:spLocks noGrp="1"/>
          </p:cNvSpPr>
          <p:nvPr>
            <p:ph sz="quarter" idx="16"/>
          </p:nvPr>
        </p:nvSpPr>
        <p:spPr>
          <a:xfrm>
            <a:off x="457200" y="4061363"/>
            <a:ext cx="8232128" cy="1674419"/>
          </a:xfrm>
        </p:spPr>
        <p:txBody>
          <a:bodyPr/>
          <a:lstStyle/>
          <a:p>
            <a:pPr lvl="1" indent="-284400"/>
            <a:r>
              <a:rPr lang="en-US" sz="1800" noProof="0" dirty="0"/>
              <a:t>Firms often pay for investments out of their own </a:t>
            </a:r>
            <a:r>
              <a:rPr lang="en-US" sz="1800" b="1" noProof="0" dirty="0"/>
              <a:t>cash flow</a:t>
            </a:r>
            <a:r>
              <a:rPr lang="en-US" sz="1800" noProof="0" dirty="0"/>
              <a:t>, the difference between the cash revenues received by a firm and the cash spending by the firm.</a:t>
            </a:r>
          </a:p>
          <a:p>
            <a:pPr lvl="1" indent="-284400"/>
            <a:r>
              <a:rPr lang="en-US" sz="1800" noProof="0" dirty="0"/>
              <a:t>The largest contributor to cash flow is profit. During recessions, profits fall for most firms, decreasing their ability to finance investment.</a:t>
            </a:r>
            <a:endParaRPr lang="en-US" sz="1800" i="1" noProof="0" dirty="0"/>
          </a:p>
        </p:txBody>
      </p:sp>
    </p:spTree>
    <p:extLst>
      <p:ext uri="{BB962C8B-B14F-4D97-AF65-F5344CB8AC3E}">
        <p14:creationId xmlns:p14="http://schemas.microsoft.com/office/powerpoint/2010/main" val="134658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Young Buyers Help Boost the Housing Market</a:t>
            </a:r>
            <a:r>
              <a:rPr lang="en-US" sz="2400" b="0" noProof="0" dirty="0"/>
              <a:t> </a:t>
            </a:r>
            <a:r>
              <a:rPr lang="en-US" sz="2000" b="0" noProof="0" dirty="0"/>
              <a:t>(1 of 3)</a:t>
            </a:r>
            <a:endParaRPr lang="en-US" sz="2800" b="0" noProof="0" dirty="0"/>
          </a:p>
        </p:txBody>
      </p:sp>
      <p:pic>
        <p:nvPicPr>
          <p:cNvPr id="8" name="Picture 7" descr="A graph depicts residential investment as a percentage of G D P between 1947 and 2022. For long description in Notes pane, press F6.">
            <a:extLst>
              <a:ext uri="{FF2B5EF4-FFF2-40B4-BE49-F238E27FC236}">
                <a16:creationId xmlns:a16="http://schemas.microsoft.com/office/drawing/2014/main" id="{C99E4ECD-1BBC-5B8D-59F3-892A83C94B4C}"/>
              </a:ext>
            </a:extLst>
          </p:cNvPr>
          <p:cNvPicPr>
            <a:picLocks noChangeAspect="1"/>
          </p:cNvPicPr>
          <p:nvPr/>
        </p:nvPicPr>
        <p:blipFill>
          <a:blip r:embed="rId3"/>
          <a:stretch>
            <a:fillRect/>
          </a:stretch>
        </p:blipFill>
        <p:spPr>
          <a:xfrm>
            <a:off x="878886" y="1607858"/>
            <a:ext cx="7386228" cy="2575612"/>
          </a:xfrm>
          <a:prstGeom prst="rect">
            <a:avLst/>
          </a:prstGeom>
        </p:spPr>
      </p:pic>
      <p:sp>
        <p:nvSpPr>
          <p:cNvPr id="5" name="Content Placeholder 4"/>
          <p:cNvSpPr>
            <a:spLocks noGrp="1"/>
          </p:cNvSpPr>
          <p:nvPr>
            <p:ph sz="quarter" idx="14"/>
          </p:nvPr>
        </p:nvSpPr>
        <p:spPr>
          <a:xfrm>
            <a:off x="469075" y="4413956"/>
            <a:ext cx="7918570" cy="1823331"/>
          </a:xfrm>
        </p:spPr>
        <p:txBody>
          <a:bodyPr tIns="0"/>
          <a:lstStyle/>
          <a:p>
            <a:pPr marL="432" indent="0">
              <a:spcBef>
                <a:spcPts val="600"/>
              </a:spcBef>
              <a:buNone/>
            </a:pPr>
            <a:r>
              <a:rPr lang="en-US" sz="1800" noProof="0" dirty="0">
                <a:latin typeface="+mn-lt"/>
              </a:rPr>
              <a:t>For the period of the economic expansion between 2010 and 2019, residential investment averaged only a little over 3 percent of G</a:t>
            </a:r>
            <a:r>
              <a:rPr lang="en-US" sz="100" noProof="0" dirty="0">
                <a:latin typeface="+mn-lt"/>
              </a:rPr>
              <a:t> </a:t>
            </a:r>
            <a:r>
              <a:rPr lang="en-US" sz="1800" noProof="0" dirty="0">
                <a:latin typeface="+mn-lt"/>
              </a:rPr>
              <a:t>D</a:t>
            </a:r>
            <a:r>
              <a:rPr lang="en-US" sz="100" noProof="0" dirty="0">
                <a:latin typeface="+mn-lt"/>
              </a:rPr>
              <a:t> </a:t>
            </a:r>
            <a:r>
              <a:rPr lang="en-US" sz="1800" noProof="0" dirty="0">
                <a:latin typeface="+mn-lt"/>
              </a:rPr>
              <a:t>P.</a:t>
            </a:r>
          </a:p>
          <a:p>
            <a:pPr marL="432" indent="0">
              <a:spcBef>
                <a:spcPts val="600"/>
              </a:spcBef>
              <a:buNone/>
            </a:pPr>
            <a:r>
              <a:rPr lang="en-US" sz="1800" noProof="0" dirty="0">
                <a:latin typeface="+mn-lt"/>
              </a:rPr>
              <a:t>One cause was low home ownership by millennials, caused by factors like high student loan debt, delays in family formation, choosing to live in large cities with high real estate costs, and the slow labor market recovery after the Great Recession.</a:t>
            </a:r>
          </a:p>
        </p:txBody>
      </p:sp>
    </p:spTree>
    <p:extLst>
      <p:ext uri="{BB962C8B-B14F-4D97-AF65-F5344CB8AC3E}">
        <p14:creationId xmlns:p14="http://schemas.microsoft.com/office/powerpoint/2010/main" val="348911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Young Buyers Help Boost the Housing Market</a:t>
            </a:r>
            <a:r>
              <a:rPr lang="en-US" sz="2400" b="0" noProof="0" dirty="0"/>
              <a:t> </a:t>
            </a:r>
            <a:r>
              <a:rPr lang="en-US" sz="2000" b="0" noProof="0" dirty="0"/>
              <a:t>(2 of 3)</a:t>
            </a:r>
            <a:endParaRPr lang="en-US" sz="2800" b="0" noProof="0" dirty="0"/>
          </a:p>
        </p:txBody>
      </p:sp>
      <p:pic>
        <p:nvPicPr>
          <p:cNvPr id="8" name="Picture 7" descr="A graph depicts residential investment as a percentage of G D P between 1947 and 2022. For long description in Notes pane, press F6.">
            <a:extLst>
              <a:ext uri="{FF2B5EF4-FFF2-40B4-BE49-F238E27FC236}">
                <a16:creationId xmlns:a16="http://schemas.microsoft.com/office/drawing/2014/main" id="{C99E4ECD-1BBC-5B8D-59F3-892A83C94B4C}"/>
              </a:ext>
            </a:extLst>
          </p:cNvPr>
          <p:cNvPicPr>
            <a:picLocks noChangeAspect="1"/>
          </p:cNvPicPr>
          <p:nvPr/>
        </p:nvPicPr>
        <p:blipFill>
          <a:blip r:embed="rId3"/>
          <a:stretch>
            <a:fillRect/>
          </a:stretch>
        </p:blipFill>
        <p:spPr>
          <a:xfrm>
            <a:off x="878886" y="1592430"/>
            <a:ext cx="7386228" cy="2575612"/>
          </a:xfrm>
          <a:prstGeom prst="rect">
            <a:avLst/>
          </a:prstGeom>
        </p:spPr>
      </p:pic>
      <p:sp>
        <p:nvSpPr>
          <p:cNvPr id="5" name="Content Placeholder 4"/>
          <p:cNvSpPr>
            <a:spLocks noGrp="1"/>
          </p:cNvSpPr>
          <p:nvPr>
            <p:ph sz="quarter" idx="14"/>
          </p:nvPr>
        </p:nvSpPr>
        <p:spPr>
          <a:xfrm>
            <a:off x="469075" y="4447822"/>
            <a:ext cx="8217726" cy="1789465"/>
          </a:xfrm>
        </p:spPr>
        <p:txBody>
          <a:bodyPr tIns="0"/>
          <a:lstStyle/>
          <a:p>
            <a:pPr marL="432" indent="0">
              <a:spcBef>
                <a:spcPts val="600"/>
              </a:spcBef>
              <a:buNone/>
            </a:pPr>
            <a:r>
              <a:rPr lang="en-US" sz="1800" noProof="0" dirty="0">
                <a:latin typeface="+mn-lt"/>
              </a:rPr>
              <a:t>As the 2020s began, things started to change: the labor market had recovered, and student loan payments had been paused due to the Covid-19 pandemic. Additionally, the rise of remote work increased the desirability of making a permanent home.</a:t>
            </a:r>
          </a:p>
          <a:p>
            <a:pPr marL="432" indent="0">
              <a:spcBef>
                <a:spcPts val="600"/>
              </a:spcBef>
              <a:buNone/>
            </a:pPr>
            <a:r>
              <a:rPr lang="en-US" sz="1800" noProof="0" dirty="0">
                <a:latin typeface="+mn-lt"/>
              </a:rPr>
              <a:t>In 2023, for the first time, more millennials owned homes than rented them, and </a:t>
            </a:r>
            <a:r>
              <a:rPr lang="en-US" sz="1800" noProof="0" dirty="0" err="1">
                <a:latin typeface="+mn-lt"/>
              </a:rPr>
              <a:t>homebuying</a:t>
            </a:r>
            <a:r>
              <a:rPr lang="en-US" sz="1800" noProof="0" dirty="0">
                <a:latin typeface="+mn-lt"/>
              </a:rPr>
              <a:t> by Generation Z was also increasing.</a:t>
            </a:r>
          </a:p>
        </p:txBody>
      </p:sp>
    </p:spTree>
    <p:extLst>
      <p:ext uri="{BB962C8B-B14F-4D97-AF65-F5344CB8AC3E}">
        <p14:creationId xmlns:p14="http://schemas.microsoft.com/office/powerpoint/2010/main" val="3173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Young Buyers Help Boost the Housing Market</a:t>
            </a:r>
            <a:r>
              <a:rPr lang="en-US" sz="2400" b="0" noProof="0" dirty="0"/>
              <a:t> </a:t>
            </a:r>
            <a:r>
              <a:rPr lang="en-US" sz="2000" b="0" noProof="0" dirty="0"/>
              <a:t>(3 of 3)</a:t>
            </a:r>
            <a:endParaRPr lang="en-US" sz="2800" b="0" noProof="0" dirty="0"/>
          </a:p>
        </p:txBody>
      </p:sp>
      <p:pic>
        <p:nvPicPr>
          <p:cNvPr id="8" name="Picture 7" descr="A graph depicts residential investment as a percentage of G D P between 1947 and 2022. For long description in Notes pane, press F6.">
            <a:extLst>
              <a:ext uri="{FF2B5EF4-FFF2-40B4-BE49-F238E27FC236}">
                <a16:creationId xmlns:a16="http://schemas.microsoft.com/office/drawing/2014/main" id="{C99E4ECD-1BBC-5B8D-59F3-892A83C94B4C}"/>
              </a:ext>
            </a:extLst>
          </p:cNvPr>
          <p:cNvPicPr>
            <a:picLocks noChangeAspect="1"/>
          </p:cNvPicPr>
          <p:nvPr/>
        </p:nvPicPr>
        <p:blipFill>
          <a:blip r:embed="rId3"/>
          <a:stretch>
            <a:fillRect/>
          </a:stretch>
        </p:blipFill>
        <p:spPr>
          <a:xfrm>
            <a:off x="878886" y="1557338"/>
            <a:ext cx="7386228" cy="2575612"/>
          </a:xfrm>
          <a:prstGeom prst="rect">
            <a:avLst/>
          </a:prstGeom>
        </p:spPr>
      </p:pic>
      <p:sp>
        <p:nvSpPr>
          <p:cNvPr id="5" name="Content Placeholder 4"/>
          <p:cNvSpPr>
            <a:spLocks noGrp="1"/>
          </p:cNvSpPr>
          <p:nvPr>
            <p:ph sz="quarter" idx="14"/>
          </p:nvPr>
        </p:nvSpPr>
        <p:spPr>
          <a:xfrm>
            <a:off x="469075" y="4312356"/>
            <a:ext cx="8217726" cy="1924931"/>
          </a:xfrm>
        </p:spPr>
        <p:txBody>
          <a:bodyPr tIns="0"/>
          <a:lstStyle/>
          <a:p>
            <a:pPr marL="432" indent="0">
              <a:spcBef>
                <a:spcPts val="600"/>
              </a:spcBef>
              <a:buNone/>
            </a:pPr>
            <a:r>
              <a:rPr lang="en-US" sz="1800" noProof="0" dirty="0">
                <a:latin typeface="+mn-lt"/>
              </a:rPr>
              <a:t>However since the second half of 2022, home buying had decreased due to sharp increases in mortgage interest rates. Several questions remain, including:</a:t>
            </a:r>
          </a:p>
          <a:p>
            <a:pPr marL="432000" indent="-432000">
              <a:spcBef>
                <a:spcPts val="600"/>
              </a:spcBef>
              <a:buAutoNum type="arabicPeriod"/>
            </a:pPr>
            <a:r>
              <a:rPr lang="en-US" sz="1800" noProof="0" dirty="0">
                <a:latin typeface="+mn-lt"/>
              </a:rPr>
              <a:t>Will mortgage interest rates stay high, or return to 2010s levels?</a:t>
            </a:r>
          </a:p>
          <a:p>
            <a:pPr marL="432000" indent="-432000">
              <a:spcBef>
                <a:spcPts val="600"/>
              </a:spcBef>
              <a:buAutoNum type="arabicPeriod"/>
            </a:pPr>
            <a:r>
              <a:rPr lang="en-US" sz="1800" noProof="0" dirty="0">
                <a:latin typeface="+mn-lt"/>
              </a:rPr>
              <a:t>If student loan repayments return to “normal</a:t>
            </a:r>
            <a:r>
              <a:rPr lang="en-US" sz="1800" noProof="0" dirty="0">
                <a:solidFill>
                  <a:srgbClr val="FF0000"/>
                </a:solidFill>
                <a:latin typeface="+mn-lt"/>
              </a:rPr>
              <a:t>,</a:t>
            </a:r>
            <a:r>
              <a:rPr lang="en-US" sz="1800" noProof="0" dirty="0">
                <a:latin typeface="+mn-lt"/>
              </a:rPr>
              <a:t>” will younger borrowers have greater difficulty buying homes?</a:t>
            </a:r>
          </a:p>
        </p:txBody>
      </p:sp>
    </p:spTree>
    <p:extLst>
      <p:ext uri="{BB962C8B-B14F-4D97-AF65-F5344CB8AC3E}">
        <p14:creationId xmlns:p14="http://schemas.microsoft.com/office/powerpoint/2010/main" val="73490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Glamping and Airstream’s Ride on the Business Cycle</a:t>
            </a:r>
          </a:p>
        </p:txBody>
      </p:sp>
      <p:sp>
        <p:nvSpPr>
          <p:cNvPr id="5" name="Content Placeholder 4"/>
          <p:cNvSpPr>
            <a:spLocks noGrp="1"/>
          </p:cNvSpPr>
          <p:nvPr>
            <p:ph sz="quarter" idx="14"/>
          </p:nvPr>
        </p:nvSpPr>
        <p:spPr>
          <a:xfrm>
            <a:off x="468313" y="1557339"/>
            <a:ext cx="4156383" cy="4679950"/>
          </a:xfrm>
        </p:spPr>
        <p:txBody>
          <a:bodyPr/>
          <a:lstStyle/>
          <a:p>
            <a:pPr marL="432" indent="0">
              <a:spcBef>
                <a:spcPts val="600"/>
              </a:spcBef>
              <a:buNone/>
            </a:pPr>
            <a:r>
              <a:rPr lang="en-US" sz="1800" noProof="0" dirty="0">
                <a:solidFill>
                  <a:schemeClr val="tx1"/>
                </a:solidFill>
                <a:latin typeface="+mn-lt"/>
              </a:rPr>
              <a:t>Elkhart County, I</a:t>
            </a:r>
            <a:r>
              <a:rPr lang="en-US" sz="100" noProof="0" dirty="0">
                <a:solidFill>
                  <a:schemeClr val="tx1"/>
                </a:solidFill>
                <a:latin typeface="+mn-lt"/>
              </a:rPr>
              <a:t> </a:t>
            </a:r>
            <a:r>
              <a:rPr lang="en-US" sz="1800" noProof="0" dirty="0">
                <a:solidFill>
                  <a:schemeClr val="tx1"/>
                </a:solidFill>
                <a:latin typeface="+mn-lt"/>
              </a:rPr>
              <a:t>N, experiences the ups and downs of the business cycle more than most.</a:t>
            </a:r>
          </a:p>
          <a:p>
            <a:pPr marL="432" indent="0">
              <a:spcBef>
                <a:spcPts val="600"/>
              </a:spcBef>
              <a:buNone/>
            </a:pPr>
            <a:r>
              <a:rPr lang="en-US" sz="1800" noProof="0" dirty="0">
                <a:solidFill>
                  <a:schemeClr val="tx1"/>
                </a:solidFill>
                <a:latin typeface="+mn-lt"/>
              </a:rPr>
              <a:t>More than 80 percent of U.S. R</a:t>
            </a:r>
            <a:r>
              <a:rPr lang="en-US" sz="100" noProof="0" dirty="0">
                <a:solidFill>
                  <a:schemeClr val="tx1"/>
                </a:solidFill>
                <a:latin typeface="+mn-lt"/>
              </a:rPr>
              <a:t> </a:t>
            </a:r>
            <a:r>
              <a:rPr lang="en-US" sz="1800" noProof="0" dirty="0">
                <a:solidFill>
                  <a:schemeClr val="tx1"/>
                </a:solidFill>
                <a:latin typeface="+mn-lt"/>
              </a:rPr>
              <a:t>V</a:t>
            </a:r>
            <a:r>
              <a:rPr lang="en-US" sz="100" noProof="0" dirty="0">
                <a:solidFill>
                  <a:schemeClr val="tx1"/>
                </a:solidFill>
                <a:latin typeface="+mn-lt"/>
              </a:rPr>
              <a:t> </a:t>
            </a:r>
            <a:r>
              <a:rPr lang="en-US" sz="1800" noProof="0" dirty="0">
                <a:solidFill>
                  <a:schemeClr val="tx1"/>
                </a:solidFill>
                <a:latin typeface="+mn-lt"/>
              </a:rPr>
              <a:t>s are manufactured there, and R V sales rise during economic expansions and fall sharply during recessions.</a:t>
            </a:r>
          </a:p>
          <a:p>
            <a:pPr marL="255600" indent="-255600">
              <a:spcBef>
                <a:spcPts val="600"/>
              </a:spcBef>
            </a:pPr>
            <a:r>
              <a:rPr lang="en-US" sz="1800" noProof="0" dirty="0">
                <a:solidFill>
                  <a:schemeClr val="tx1"/>
                </a:solidFill>
                <a:latin typeface="+mn-lt"/>
              </a:rPr>
              <a:t>Unemployment in the county swung from 2.7 percent in March 2020 to 28.6 percent after the Covid-19 shutdown.</a:t>
            </a:r>
          </a:p>
          <a:p>
            <a:pPr marL="255600" indent="-255600">
              <a:spcBef>
                <a:spcPts val="600"/>
              </a:spcBef>
            </a:pPr>
            <a:r>
              <a:rPr lang="en-US" sz="1800" noProof="0" dirty="0">
                <a:solidFill>
                  <a:schemeClr val="tx1"/>
                </a:solidFill>
                <a:latin typeface="+mn-lt"/>
              </a:rPr>
              <a:t>But with foreign travel unavailable, demand for R</a:t>
            </a:r>
            <a:r>
              <a:rPr lang="en-US" sz="100" noProof="0" dirty="0">
                <a:solidFill>
                  <a:schemeClr val="tx1"/>
                </a:solidFill>
                <a:latin typeface="+mn-lt"/>
              </a:rPr>
              <a:t> </a:t>
            </a:r>
            <a:r>
              <a:rPr lang="en-US" sz="1800" noProof="0" dirty="0">
                <a:solidFill>
                  <a:schemeClr val="tx1"/>
                </a:solidFill>
                <a:latin typeface="+mn-lt"/>
              </a:rPr>
              <a:t>V</a:t>
            </a:r>
            <a:r>
              <a:rPr lang="en-US" sz="100" noProof="0" dirty="0">
                <a:solidFill>
                  <a:schemeClr val="tx1"/>
                </a:solidFill>
                <a:latin typeface="+mn-lt"/>
              </a:rPr>
              <a:t> </a:t>
            </a:r>
            <a:r>
              <a:rPr lang="en-US" sz="1800" noProof="0" dirty="0">
                <a:solidFill>
                  <a:schemeClr val="tx1"/>
                </a:solidFill>
                <a:latin typeface="+mn-lt"/>
              </a:rPr>
              <a:t>s surged, before declining again with the high interest rates in 2023. </a:t>
            </a:r>
          </a:p>
        </p:txBody>
      </p:sp>
      <p:pic>
        <p:nvPicPr>
          <p:cNvPr id="9" name="Picture 8" descr="A photo depicts a group of three excited young people from different ethnic backgrounds sitting around a camp fire and heating marshmallows on sticks by the side of an R V with its awning out.">
            <a:extLst>
              <a:ext uri="{FF2B5EF4-FFF2-40B4-BE49-F238E27FC236}">
                <a16:creationId xmlns:a16="http://schemas.microsoft.com/office/drawing/2014/main" id="{70CBD64D-AB24-C470-5DCA-B135196245B8}"/>
              </a:ext>
            </a:extLst>
          </p:cNvPr>
          <p:cNvPicPr>
            <a:picLocks noChangeAspect="1"/>
          </p:cNvPicPr>
          <p:nvPr/>
        </p:nvPicPr>
        <p:blipFill>
          <a:blip r:embed="rId2"/>
          <a:stretch>
            <a:fillRect/>
          </a:stretch>
        </p:blipFill>
        <p:spPr>
          <a:xfrm>
            <a:off x="5010896" y="1557338"/>
            <a:ext cx="3664792" cy="2397296"/>
          </a:xfrm>
          <a:prstGeom prst="rect">
            <a:avLst/>
          </a:prstGeom>
        </p:spPr>
      </p:pic>
    </p:spTree>
    <p:extLst>
      <p:ext uri="{BB962C8B-B14F-4D97-AF65-F5344CB8AC3E}">
        <p14:creationId xmlns:p14="http://schemas.microsoft.com/office/powerpoint/2010/main" val="42272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12.6 Real Government Purchases, 1979–2023</a:t>
            </a:r>
          </a:p>
        </p:txBody>
      </p:sp>
      <p:pic>
        <p:nvPicPr>
          <p:cNvPr id="8" name="Picture 7" descr="A graph depicts real government purchase between 1979 and 2023. For long description in Notes pane, press F6.">
            <a:extLst>
              <a:ext uri="{FF2B5EF4-FFF2-40B4-BE49-F238E27FC236}">
                <a16:creationId xmlns:a16="http://schemas.microsoft.com/office/drawing/2014/main" id="{7A314AE8-4909-53F7-A3E7-D6CD183D5575}"/>
              </a:ext>
            </a:extLst>
          </p:cNvPr>
          <p:cNvPicPr>
            <a:picLocks noChangeAspect="1"/>
          </p:cNvPicPr>
          <p:nvPr/>
        </p:nvPicPr>
        <p:blipFill>
          <a:blip r:embed="rId3"/>
          <a:stretch>
            <a:fillRect/>
          </a:stretch>
        </p:blipFill>
        <p:spPr>
          <a:xfrm>
            <a:off x="1264276" y="1595034"/>
            <a:ext cx="6626560" cy="2488078"/>
          </a:xfrm>
          <a:prstGeom prst="rect">
            <a:avLst/>
          </a:prstGeom>
        </p:spPr>
      </p:pic>
      <p:sp>
        <p:nvSpPr>
          <p:cNvPr id="5" name="Content Placeholder 4"/>
          <p:cNvSpPr>
            <a:spLocks noGrp="1"/>
          </p:cNvSpPr>
          <p:nvPr>
            <p:ph sz="quarter" idx="14"/>
          </p:nvPr>
        </p:nvSpPr>
        <p:spPr>
          <a:xfrm>
            <a:off x="457200" y="4245285"/>
            <a:ext cx="8218486" cy="1105650"/>
          </a:xfrm>
        </p:spPr>
        <p:txBody>
          <a:bodyPr tIns="0"/>
          <a:lstStyle/>
          <a:p>
            <a:pPr marL="432" indent="0">
              <a:spcBef>
                <a:spcPts val="600"/>
              </a:spcBef>
              <a:buNone/>
            </a:pPr>
            <a:r>
              <a:rPr lang="en-US" noProof="0" dirty="0">
                <a:solidFill>
                  <a:schemeClr val="tx1"/>
                </a:solidFill>
                <a:latin typeface="+mn-lt"/>
              </a:rPr>
              <a:t>Real government purchases include purchases at all levels of government: federal, state, and local.</a:t>
            </a:r>
          </a:p>
          <a:p>
            <a:pPr indent="-255600">
              <a:spcBef>
                <a:spcPts val="600"/>
              </a:spcBef>
            </a:pPr>
            <a:r>
              <a:rPr lang="en-US" noProof="0" dirty="0">
                <a:solidFill>
                  <a:schemeClr val="tx1"/>
                </a:solidFill>
                <a:latin typeface="+mn-lt"/>
              </a:rPr>
              <a:t>Not transfer payments; only purchases for which the government receives some good or service.</a:t>
            </a:r>
          </a:p>
        </p:txBody>
      </p:sp>
      <p:sp>
        <p:nvSpPr>
          <p:cNvPr id="6" name="Content Placeholder 5"/>
          <p:cNvSpPr>
            <a:spLocks noGrp="1"/>
          </p:cNvSpPr>
          <p:nvPr>
            <p:ph sz="quarter" idx="15"/>
          </p:nvPr>
        </p:nvSpPr>
        <p:spPr>
          <a:xfrm>
            <a:off x="468313" y="5429955"/>
            <a:ext cx="8218487" cy="807333"/>
          </a:xfrm>
        </p:spPr>
        <p:txBody>
          <a:bodyPr tIns="0"/>
          <a:lstStyle/>
          <a:p>
            <a:pPr marL="432" indent="0">
              <a:buNone/>
            </a:pPr>
            <a:r>
              <a:rPr lang="en-US" sz="1600" noProof="0" dirty="0">
                <a:solidFill>
                  <a:schemeClr val="tx1"/>
                </a:solidFill>
              </a:rPr>
              <a:t>Government purchases have generally, though not consistently, increased over time; exceptions include the early 19 90s (end of the Cold War) and after the recession of 2007–2009.</a:t>
            </a:r>
          </a:p>
        </p:txBody>
      </p:sp>
    </p:spTree>
    <p:extLst>
      <p:ext uri="{BB962C8B-B14F-4D97-AF65-F5344CB8AC3E}">
        <p14:creationId xmlns:p14="http://schemas.microsoft.com/office/powerpoint/2010/main" val="364713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12.7 Real Net Exports, 1979–2023</a:t>
            </a:r>
          </a:p>
        </p:txBody>
      </p:sp>
      <p:pic>
        <p:nvPicPr>
          <p:cNvPr id="9" name="Picture 8" descr="A graph depicts real net exports between 1979 and 2023. For long description in Notes pane, press F6.">
            <a:extLst>
              <a:ext uri="{FF2B5EF4-FFF2-40B4-BE49-F238E27FC236}">
                <a16:creationId xmlns:a16="http://schemas.microsoft.com/office/drawing/2014/main" id="{7168031D-16BF-4448-870A-008E69AA8183}"/>
              </a:ext>
            </a:extLst>
          </p:cNvPr>
          <p:cNvPicPr>
            <a:picLocks noChangeAspect="1"/>
          </p:cNvPicPr>
          <p:nvPr/>
        </p:nvPicPr>
        <p:blipFill>
          <a:blip r:embed="rId3"/>
          <a:stretch>
            <a:fillRect/>
          </a:stretch>
        </p:blipFill>
        <p:spPr>
          <a:xfrm>
            <a:off x="1824328" y="1565654"/>
            <a:ext cx="5495345" cy="2649904"/>
          </a:xfrm>
          <a:prstGeom prst="rect">
            <a:avLst/>
          </a:prstGeom>
        </p:spPr>
      </p:pic>
      <p:sp>
        <p:nvSpPr>
          <p:cNvPr id="5" name="Content Placeholder 4"/>
          <p:cNvSpPr>
            <a:spLocks noGrp="1"/>
          </p:cNvSpPr>
          <p:nvPr>
            <p:ph sz="quarter" idx="14"/>
          </p:nvPr>
        </p:nvSpPr>
        <p:spPr>
          <a:xfrm>
            <a:off x="449315" y="4357511"/>
            <a:ext cx="8147050" cy="1257226"/>
          </a:xfrm>
        </p:spPr>
        <p:txBody>
          <a:bodyPr tIns="0" rIns="0" bIns="0"/>
          <a:lstStyle/>
          <a:p>
            <a:pPr marL="432" indent="0">
              <a:buNone/>
            </a:pPr>
            <a:r>
              <a:rPr lang="en-US" noProof="0" dirty="0">
                <a:solidFill>
                  <a:schemeClr val="tx1"/>
                </a:solidFill>
                <a:latin typeface="+mn-lt"/>
              </a:rPr>
              <a:t>Net exports equals exports minus imports; it is affected by:</a:t>
            </a:r>
          </a:p>
          <a:p>
            <a:pPr indent="-255600">
              <a:spcBef>
                <a:spcPts val="600"/>
              </a:spcBef>
            </a:pPr>
            <a:r>
              <a:rPr lang="en-US" b="1" noProof="0" dirty="0">
                <a:solidFill>
                  <a:schemeClr val="tx1"/>
                </a:solidFill>
                <a:latin typeface="+mn-lt"/>
              </a:rPr>
              <a:t>Price level in United States v</a:t>
            </a:r>
            <a:r>
              <a:rPr lang="en-US" sz="100" b="1" noProof="0" dirty="0">
                <a:solidFill>
                  <a:schemeClr val="tx1"/>
                </a:solidFill>
                <a:latin typeface="+mn-lt"/>
              </a:rPr>
              <a:t>ersu</a:t>
            </a:r>
            <a:r>
              <a:rPr lang="en-US" b="1" noProof="0" dirty="0">
                <a:solidFill>
                  <a:schemeClr val="tx1"/>
                </a:solidFill>
                <a:latin typeface="+mn-lt"/>
              </a:rPr>
              <a:t>s. the price level in other countries</a:t>
            </a:r>
          </a:p>
          <a:p>
            <a:pPr indent="-255600">
              <a:spcBef>
                <a:spcPts val="600"/>
              </a:spcBef>
            </a:pPr>
            <a:r>
              <a:rPr lang="en-US" b="1" noProof="0" dirty="0">
                <a:solidFill>
                  <a:schemeClr val="tx1"/>
                </a:solidFill>
                <a:latin typeface="+mn-lt"/>
              </a:rPr>
              <a:t>U.S. growth rate v</a:t>
            </a:r>
            <a:r>
              <a:rPr lang="en-US" sz="100" b="1" noProof="0" dirty="0">
                <a:solidFill>
                  <a:schemeClr val="tx1"/>
                </a:solidFill>
                <a:latin typeface="+mn-lt"/>
              </a:rPr>
              <a:t>ersu</a:t>
            </a:r>
            <a:r>
              <a:rPr lang="en-US" b="1" noProof="0" dirty="0">
                <a:solidFill>
                  <a:schemeClr val="tx1"/>
                </a:solidFill>
                <a:latin typeface="+mn-lt"/>
              </a:rPr>
              <a:t>s. growth rate in other countries</a:t>
            </a:r>
          </a:p>
          <a:p>
            <a:pPr indent="-255600">
              <a:spcBef>
                <a:spcPts val="600"/>
              </a:spcBef>
            </a:pPr>
            <a:r>
              <a:rPr lang="en-US" b="1" noProof="0" dirty="0">
                <a:solidFill>
                  <a:schemeClr val="tx1"/>
                </a:solidFill>
                <a:latin typeface="+mn-lt"/>
              </a:rPr>
              <a:t>U.S. dollar exchange rate</a:t>
            </a:r>
            <a:endParaRPr lang="en-US" noProof="0" dirty="0">
              <a:solidFill>
                <a:schemeClr val="tx1"/>
              </a:solidFill>
              <a:latin typeface="+mn-lt"/>
            </a:endParaRPr>
          </a:p>
        </p:txBody>
      </p:sp>
      <p:sp>
        <p:nvSpPr>
          <p:cNvPr id="6" name="Content Placeholder 5"/>
          <p:cNvSpPr>
            <a:spLocks noGrp="1"/>
          </p:cNvSpPr>
          <p:nvPr>
            <p:ph sz="quarter" idx="15"/>
          </p:nvPr>
        </p:nvSpPr>
        <p:spPr>
          <a:xfrm>
            <a:off x="449316" y="5684689"/>
            <a:ext cx="7599662" cy="552600"/>
          </a:xfrm>
        </p:spPr>
        <p:txBody>
          <a:bodyPr tIns="0" rIns="0" bIns="0"/>
          <a:lstStyle/>
          <a:p>
            <a:pPr marL="432" indent="0">
              <a:buNone/>
            </a:pPr>
            <a:r>
              <a:rPr lang="en-US" sz="1600" noProof="0" dirty="0">
                <a:solidFill>
                  <a:schemeClr val="tx1"/>
                </a:solidFill>
              </a:rPr>
              <a:t>U.S. net exports have been negative for the last few decades. The value typically becomes higher (less negative) during a recession, as spending on imports falls.</a:t>
            </a:r>
          </a:p>
        </p:txBody>
      </p:sp>
    </p:spTree>
    <p:extLst>
      <p:ext uri="{BB962C8B-B14F-4D97-AF65-F5344CB8AC3E}">
        <p14:creationId xmlns:p14="http://schemas.microsoft.com/office/powerpoint/2010/main" val="196739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Determinants of Net Exports</a:t>
            </a:r>
          </a:p>
        </p:txBody>
      </p:sp>
      <p:graphicFrame>
        <p:nvGraphicFramePr>
          <p:cNvPr id="3" name="Table 2"/>
          <p:cNvGraphicFramePr>
            <a:graphicFrameLocks noGrp="1"/>
          </p:cNvGraphicFramePr>
          <p:nvPr>
            <p:extLst>
              <p:ext uri="{D42A27DB-BD31-4B8C-83A1-F6EECF244321}">
                <p14:modId xmlns:p14="http://schemas.microsoft.com/office/powerpoint/2010/main" val="2909990581"/>
              </p:ext>
            </p:extLst>
          </p:nvPr>
        </p:nvGraphicFramePr>
        <p:xfrm>
          <a:off x="507999" y="1630363"/>
          <a:ext cx="8232777" cy="4053910"/>
        </p:xfrm>
        <a:graphic>
          <a:graphicData uri="http://schemas.openxmlformats.org/drawingml/2006/table">
            <a:tbl>
              <a:tblPr firstRow="1" bandRow="1">
                <a:tableStyleId>{2D5ABB26-0587-4C30-8999-92F81FD0307C}</a:tableStyleId>
              </a:tblPr>
              <a:tblGrid>
                <a:gridCol w="2619023">
                  <a:extLst>
                    <a:ext uri="{9D8B030D-6E8A-4147-A177-3AD203B41FA5}">
                      <a16:colId xmlns:a16="http://schemas.microsoft.com/office/drawing/2014/main" val="3305806722"/>
                    </a:ext>
                  </a:extLst>
                </a:gridCol>
                <a:gridCol w="2393245">
                  <a:extLst>
                    <a:ext uri="{9D8B030D-6E8A-4147-A177-3AD203B41FA5}">
                      <a16:colId xmlns:a16="http://schemas.microsoft.com/office/drawing/2014/main" val="729698601"/>
                    </a:ext>
                  </a:extLst>
                </a:gridCol>
                <a:gridCol w="3220509">
                  <a:extLst>
                    <a:ext uri="{9D8B030D-6E8A-4147-A177-3AD203B41FA5}">
                      <a16:colId xmlns:a16="http://schemas.microsoft.com/office/drawing/2014/main" val="1015160396"/>
                    </a:ext>
                  </a:extLst>
                </a:gridCol>
              </a:tblGrid>
              <a:tr h="221015">
                <a:tc>
                  <a:txBody>
                    <a:bodyPr/>
                    <a:lstStyle/>
                    <a:p>
                      <a:pPr marL="0" marR="0" lvl="0" indent="0" algn="l" rtl="0">
                        <a:lnSpc>
                          <a:spcPct val="100000"/>
                        </a:lnSpc>
                        <a:spcBef>
                          <a:spcPts val="0"/>
                        </a:spcBef>
                        <a:spcAft>
                          <a:spcPts val="0"/>
                        </a:spcAft>
                        <a:buClr>
                          <a:schemeClr val="dk1"/>
                        </a:buClr>
                        <a:buSzPts val="1500"/>
                        <a:buFont typeface="Arial"/>
                        <a:buNone/>
                      </a:pPr>
                      <a:r>
                        <a:rPr lang="en-US" sz="1600" b="1" i="0" u="none" strike="noStrike" cap="none" baseline="0" dirty="0">
                          <a:solidFill>
                            <a:schemeClr val="dk1"/>
                          </a:solidFill>
                          <a:latin typeface="+mn-lt"/>
                          <a:ea typeface="Arial"/>
                          <a:cs typeface="Arial"/>
                          <a:sym typeface="Arial"/>
                        </a:rPr>
                        <a:t>If…</a:t>
                      </a:r>
                      <a:endParaRPr sz="1600" u="none" strike="noStrike" cap="none" baseline="0"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500"/>
                        <a:buFont typeface="Arial"/>
                        <a:buNone/>
                      </a:pPr>
                      <a:r>
                        <a:rPr lang="en-US" sz="1600" b="1" i="0" u="none" strike="noStrike" cap="none" baseline="0" dirty="0">
                          <a:solidFill>
                            <a:schemeClr val="dk1"/>
                          </a:solidFill>
                          <a:latin typeface="+mn-lt"/>
                          <a:ea typeface="Arial"/>
                          <a:cs typeface="Arial"/>
                          <a:sym typeface="Arial"/>
                        </a:rPr>
                        <a:t>U.S. Net Exports will…</a:t>
                      </a:r>
                      <a:endParaRPr sz="1600" u="none" strike="noStrike" cap="none" baseline="0"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500"/>
                        <a:buFont typeface="Arial"/>
                        <a:buNone/>
                      </a:pPr>
                      <a:r>
                        <a:rPr lang="en-US" sz="1600" b="1" i="0" u="none" strike="noStrike" cap="none" baseline="0" dirty="0">
                          <a:solidFill>
                            <a:schemeClr val="dk1"/>
                          </a:solidFill>
                          <a:latin typeface="+mn-lt"/>
                          <a:ea typeface="Arial"/>
                          <a:cs typeface="Arial"/>
                          <a:sym typeface="Arial"/>
                        </a:rPr>
                        <a:t>…because…</a:t>
                      </a:r>
                      <a:endParaRPr sz="1600" u="none" strike="noStrike" cap="none" baseline="0" dirty="0">
                        <a:latin typeface="+mn-lt"/>
                      </a:endParaRP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336387"/>
                  </a:ext>
                </a:extLst>
              </a:tr>
              <a:tr h="764842">
                <a:tc>
                  <a:txBody>
                    <a:bodyPr/>
                    <a:lstStyle/>
                    <a:p>
                      <a:pPr marL="0" marR="0" lvl="0" indent="0" algn="l" rtl="0">
                        <a:lnSpc>
                          <a:spcPct val="100000"/>
                        </a:lnSpc>
                        <a:spcBef>
                          <a:spcPts val="0"/>
                        </a:spcBef>
                        <a:spcAft>
                          <a:spcPts val="0"/>
                        </a:spcAft>
                        <a:buClr>
                          <a:schemeClr val="dk1"/>
                        </a:buClr>
                        <a:buSzPts val="1500"/>
                        <a:buFont typeface="Arial"/>
                        <a:buNone/>
                      </a:pPr>
                      <a:r>
                        <a:rPr lang="en-US" sz="1600" u="none" strike="noStrike" cap="none" baseline="0" dirty="0">
                          <a:latin typeface="+mn-lt"/>
                          <a:ea typeface="Arial"/>
                          <a:cs typeface="Arial"/>
                          <a:sym typeface="Arial"/>
                        </a:rPr>
                        <a:t>…U.S. price level rises </a:t>
                      </a:r>
                      <a:r>
                        <a:rPr lang="en-US" sz="1600" b="1" u="none" strike="noStrike" cap="none" baseline="0" dirty="0">
                          <a:latin typeface="+mn-lt"/>
                          <a:ea typeface="Arial"/>
                          <a:cs typeface="Arial"/>
                          <a:sym typeface="Arial"/>
                        </a:rPr>
                        <a:t>faster</a:t>
                      </a:r>
                      <a:r>
                        <a:rPr lang="en-US" sz="1600" u="none" strike="noStrike" cap="none" baseline="0" dirty="0">
                          <a:latin typeface="+mn-lt"/>
                          <a:ea typeface="Arial"/>
                          <a:cs typeface="Arial"/>
                          <a:sym typeface="Arial"/>
                        </a:rPr>
                        <a:t> than foreign price levels…</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500"/>
                        <a:buFont typeface="Arial"/>
                        <a:buNone/>
                      </a:pPr>
                      <a:r>
                        <a:rPr lang="en-US" sz="1600" u="none" strike="noStrike" cap="none" baseline="0" dirty="0">
                          <a:latin typeface="+mn-lt"/>
                          <a:ea typeface="Arial"/>
                          <a:cs typeface="Arial"/>
                          <a:sym typeface="Arial"/>
                        </a:rPr>
                        <a:t>decrease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U.S. goods become more expensive relative to foreign goods, so imports rise and exports fall.</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630978"/>
                  </a:ext>
                </a:extLst>
              </a:tr>
              <a:tr h="311608">
                <a:tc>
                  <a:txBody>
                    <a:bodyPr/>
                    <a:lstStyle/>
                    <a:p>
                      <a:pPr marL="0" marR="0" lvl="0" indent="0" algn="l" rtl="0">
                        <a:lnSpc>
                          <a:spcPct val="100000"/>
                        </a:lnSpc>
                        <a:spcBef>
                          <a:spcPts val="0"/>
                        </a:spcBef>
                        <a:spcAft>
                          <a:spcPts val="0"/>
                        </a:spcAft>
                        <a:buClr>
                          <a:schemeClr val="dk1"/>
                        </a:buClr>
                        <a:buSzPts val="1500"/>
                        <a:buFont typeface="Arial"/>
                        <a:buNone/>
                      </a:pPr>
                      <a:r>
                        <a:rPr lang="en-US" sz="1600" b="0" i="0" u="none" strike="noStrike" cap="none" baseline="0" dirty="0">
                          <a:solidFill>
                            <a:schemeClr val="dk1"/>
                          </a:solidFill>
                          <a:latin typeface="+mn-lt"/>
                          <a:ea typeface="Arial"/>
                          <a:cs typeface="Arial"/>
                          <a:sym typeface="Arial"/>
                        </a:rPr>
                        <a:t>…</a:t>
                      </a:r>
                      <a:r>
                        <a:rPr lang="en-US" sz="1600" b="1" i="0" u="none" strike="noStrike" cap="none" baseline="0" dirty="0">
                          <a:solidFill>
                            <a:schemeClr val="dk1"/>
                          </a:solidFill>
                          <a:latin typeface="+mn-lt"/>
                          <a:ea typeface="Arial"/>
                          <a:cs typeface="Arial"/>
                          <a:sym typeface="Arial"/>
                        </a:rPr>
                        <a:t>slower</a:t>
                      </a:r>
                      <a:r>
                        <a:rPr lang="en-US" sz="1600" b="0" i="0" u="none" strike="noStrike" cap="none" baseline="0" dirty="0">
                          <a:solidFill>
                            <a:schemeClr val="dk1"/>
                          </a:solidFill>
                          <a:latin typeface="+mn-lt"/>
                          <a:ea typeface="Arial"/>
                          <a:cs typeface="Arial"/>
                          <a:sym typeface="Arial"/>
                        </a:rPr>
                        <a:t>…</a:t>
                      </a:r>
                      <a:endParaRPr sz="1600" i="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increase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The opposite is true.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358037"/>
                  </a:ext>
                </a:extLst>
              </a:tr>
              <a:tr h="764842">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…U.S. G</a:t>
                      </a:r>
                      <a:r>
                        <a:rPr lang="en-US" sz="100" b="0" i="0" u="none" strike="noStrike" cap="none" baseline="0" dirty="0">
                          <a:solidFill>
                            <a:schemeClr val="dk1"/>
                          </a:solidFill>
                          <a:latin typeface="+mn-lt"/>
                          <a:ea typeface="Arial"/>
                          <a:cs typeface="Arial"/>
                          <a:sym typeface="Arial"/>
                        </a:rPr>
                        <a:t> </a:t>
                      </a:r>
                      <a:r>
                        <a:rPr lang="en-US" sz="1600" b="0" i="0" u="none" strike="noStrike" cap="none" baseline="0" dirty="0">
                          <a:solidFill>
                            <a:schemeClr val="dk1"/>
                          </a:solidFill>
                          <a:latin typeface="+mn-lt"/>
                          <a:ea typeface="Arial"/>
                          <a:cs typeface="Arial"/>
                          <a:sym typeface="Arial"/>
                        </a:rPr>
                        <a:t>D</a:t>
                      </a:r>
                      <a:r>
                        <a:rPr lang="en-US" sz="100" b="0" i="0" u="none" strike="noStrike" cap="none" baseline="0" dirty="0">
                          <a:solidFill>
                            <a:schemeClr val="dk1"/>
                          </a:solidFill>
                          <a:latin typeface="+mn-lt"/>
                          <a:ea typeface="Arial"/>
                          <a:cs typeface="Arial"/>
                          <a:sym typeface="Arial"/>
                        </a:rPr>
                        <a:t> </a:t>
                      </a:r>
                      <a:r>
                        <a:rPr lang="en-US" sz="1600" b="0" i="0" u="none" strike="noStrike" cap="none" baseline="0" dirty="0">
                          <a:solidFill>
                            <a:schemeClr val="dk1"/>
                          </a:solidFill>
                          <a:latin typeface="+mn-lt"/>
                          <a:ea typeface="Arial"/>
                          <a:cs typeface="Arial"/>
                          <a:sym typeface="Arial"/>
                        </a:rPr>
                        <a:t>P grows </a:t>
                      </a:r>
                      <a:r>
                        <a:rPr lang="en-US" sz="1600" b="1" i="0" u="none" strike="noStrike" cap="none" baseline="0" dirty="0">
                          <a:solidFill>
                            <a:schemeClr val="dk1"/>
                          </a:solidFill>
                          <a:latin typeface="+mn-lt"/>
                          <a:ea typeface="Arial"/>
                          <a:cs typeface="Arial"/>
                          <a:sym typeface="Arial"/>
                        </a:rPr>
                        <a:t>faster</a:t>
                      </a:r>
                      <a:r>
                        <a:rPr lang="en-US" sz="1600" b="0" i="0" u="none" strike="noStrike" cap="none" baseline="0" dirty="0">
                          <a:solidFill>
                            <a:schemeClr val="dk1"/>
                          </a:solidFill>
                          <a:latin typeface="+mn-lt"/>
                          <a:ea typeface="Arial"/>
                          <a:cs typeface="Arial"/>
                          <a:sym typeface="Arial"/>
                        </a:rPr>
                        <a:t> than foreign G</a:t>
                      </a:r>
                      <a:r>
                        <a:rPr lang="en-US" sz="100" b="0" i="0" u="none" strike="noStrike" cap="none" baseline="0" dirty="0">
                          <a:solidFill>
                            <a:schemeClr val="dk1"/>
                          </a:solidFill>
                          <a:latin typeface="+mn-lt"/>
                          <a:ea typeface="Arial"/>
                          <a:cs typeface="Arial"/>
                          <a:sym typeface="Arial"/>
                        </a:rPr>
                        <a:t> </a:t>
                      </a:r>
                      <a:r>
                        <a:rPr lang="en-US" sz="1600" b="0" i="0" u="none" strike="noStrike" cap="none" baseline="0" dirty="0">
                          <a:solidFill>
                            <a:schemeClr val="dk1"/>
                          </a:solidFill>
                          <a:latin typeface="+mn-lt"/>
                          <a:ea typeface="Arial"/>
                          <a:cs typeface="Arial"/>
                          <a:sym typeface="Arial"/>
                        </a:rPr>
                        <a:t>D</a:t>
                      </a:r>
                      <a:r>
                        <a:rPr lang="en-US" sz="100" b="0" i="0" u="none" strike="noStrike" cap="none" baseline="0" dirty="0">
                          <a:solidFill>
                            <a:schemeClr val="dk1"/>
                          </a:solidFill>
                          <a:latin typeface="+mn-lt"/>
                          <a:ea typeface="Arial"/>
                          <a:cs typeface="Arial"/>
                          <a:sym typeface="Arial"/>
                        </a:rPr>
                        <a:t> </a:t>
                      </a:r>
                      <a:r>
                        <a:rPr lang="en-US" sz="1600" b="0" i="0" u="none" strike="noStrike" cap="none" baseline="0" dirty="0">
                          <a:solidFill>
                            <a:schemeClr val="dk1"/>
                          </a:solidFill>
                          <a:latin typeface="+mn-lt"/>
                          <a:ea typeface="Arial"/>
                          <a:cs typeface="Arial"/>
                          <a:sym typeface="Arial"/>
                        </a:rPr>
                        <a:t>P…</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decrease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U.S. demand for imports rises faster than foreign demand for our exports.</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097734"/>
                  </a:ext>
                </a:extLst>
              </a:tr>
              <a:tr h="311608">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a:t>
                      </a:r>
                      <a:r>
                        <a:rPr lang="en-US" sz="1600" b="1" i="0" u="none" strike="noStrike" cap="none" baseline="0" dirty="0">
                          <a:solidFill>
                            <a:schemeClr val="dk1"/>
                          </a:solidFill>
                          <a:latin typeface="+mn-lt"/>
                          <a:ea typeface="Arial"/>
                          <a:cs typeface="Arial"/>
                          <a:sym typeface="Arial"/>
                        </a:rPr>
                        <a:t>slower</a:t>
                      </a:r>
                      <a:r>
                        <a:rPr lang="en-US" sz="1600" b="0" i="0" u="none" strike="noStrike" cap="none" baseline="0" dirty="0">
                          <a:solidFill>
                            <a:schemeClr val="dk1"/>
                          </a:solidFill>
                          <a:latin typeface="+mn-lt"/>
                          <a:ea typeface="Arial"/>
                          <a:cs typeface="Arial"/>
                          <a:sym typeface="Arial"/>
                        </a:rPr>
                        <a:t>…</a:t>
                      </a:r>
                      <a:endParaRPr sz="1600" i="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increase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The opposite is true.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587328"/>
                  </a:ext>
                </a:extLst>
              </a:tr>
              <a:tr h="808149">
                <a:tc>
                  <a:txBody>
                    <a:bodyPr/>
                    <a:lstStyle/>
                    <a:p>
                      <a:pPr marL="0" marR="0" lvl="0" indent="0" algn="l" rtl="0">
                        <a:lnSpc>
                          <a:spcPct val="100000"/>
                        </a:lnSpc>
                        <a:spcBef>
                          <a:spcPts val="0"/>
                        </a:spcBef>
                        <a:spcAft>
                          <a:spcPts val="0"/>
                        </a:spcAft>
                        <a:buClr>
                          <a:schemeClr val="dk1"/>
                        </a:buClr>
                        <a:buSzPts val="1500"/>
                        <a:buFont typeface="Arial"/>
                        <a:buNone/>
                      </a:pPr>
                      <a:r>
                        <a:rPr lang="en-US" sz="1600" b="0" i="0" u="none" strike="noStrike" cap="none" baseline="0" dirty="0">
                          <a:solidFill>
                            <a:schemeClr val="dk1"/>
                          </a:solidFill>
                          <a:latin typeface="+mn-lt"/>
                          <a:ea typeface="Arial"/>
                          <a:cs typeface="Arial"/>
                          <a:sym typeface="Arial"/>
                        </a:rPr>
                        <a:t>…$U</a:t>
                      </a:r>
                      <a:r>
                        <a:rPr lang="en-US" sz="100" b="0" i="0" u="none" strike="noStrike" cap="none" baseline="0" dirty="0">
                          <a:solidFill>
                            <a:schemeClr val="dk1"/>
                          </a:solidFill>
                          <a:latin typeface="+mn-lt"/>
                          <a:ea typeface="Arial"/>
                          <a:cs typeface="Arial"/>
                          <a:sym typeface="Arial"/>
                        </a:rPr>
                        <a:t> </a:t>
                      </a:r>
                      <a:r>
                        <a:rPr lang="en-US" sz="1600" b="0" i="0" u="none" strike="noStrike" cap="none" baseline="0" dirty="0">
                          <a:solidFill>
                            <a:schemeClr val="dk1"/>
                          </a:solidFill>
                          <a:latin typeface="+mn-lt"/>
                          <a:ea typeface="Arial"/>
                          <a:cs typeface="Arial"/>
                          <a:sym typeface="Arial"/>
                        </a:rPr>
                        <a:t>S </a:t>
                      </a:r>
                      <a:r>
                        <a:rPr lang="en-US" sz="1600" b="1" i="0" u="none" strike="noStrike" cap="none" baseline="0" dirty="0">
                          <a:solidFill>
                            <a:schemeClr val="dk1"/>
                          </a:solidFill>
                          <a:latin typeface="+mn-lt"/>
                          <a:ea typeface="Arial"/>
                          <a:cs typeface="Arial"/>
                          <a:sym typeface="Arial"/>
                        </a:rPr>
                        <a:t>rises</a:t>
                      </a:r>
                      <a:r>
                        <a:rPr lang="en-US" sz="1600" b="0" i="0" u="none" strike="noStrike" cap="none" baseline="0" dirty="0">
                          <a:solidFill>
                            <a:schemeClr val="dk1"/>
                          </a:solidFill>
                          <a:latin typeface="+mn-lt"/>
                          <a:ea typeface="Arial"/>
                          <a:cs typeface="Arial"/>
                          <a:sym typeface="Arial"/>
                        </a:rPr>
                        <a:t> in value relative to other currencies…</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500"/>
                        <a:buFont typeface="Arial"/>
                        <a:buNone/>
                      </a:pPr>
                      <a:r>
                        <a:rPr lang="en-US" sz="1600" b="0" i="0" u="none" strike="noStrike" cap="none" baseline="0" dirty="0">
                          <a:solidFill>
                            <a:schemeClr val="dk1"/>
                          </a:solidFill>
                          <a:latin typeface="+mn-lt"/>
                          <a:ea typeface="Arial"/>
                          <a:cs typeface="Arial"/>
                          <a:sym typeface="Arial"/>
                        </a:rPr>
                        <a:t>decrease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Imports are cheaper, and our exports are more expensive.</a:t>
                      </a:r>
                      <a:endParaRPr sz="1600" u="none" strike="noStrike" cap="none" baseline="0" dirty="0">
                        <a:latin typeface="+mn-lt"/>
                      </a:endParaRPr>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So imports rise and exports fall.</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643946"/>
                  </a:ext>
                </a:extLst>
              </a:tr>
              <a:tr h="311608">
                <a:tc>
                  <a:txBody>
                    <a:bodyPr/>
                    <a:lstStyle/>
                    <a:p>
                      <a:pPr marL="0" marR="0" lvl="0" indent="0" algn="l" rtl="0">
                        <a:lnSpc>
                          <a:spcPct val="100000"/>
                        </a:lnSpc>
                        <a:spcBef>
                          <a:spcPts val="0"/>
                        </a:spcBef>
                        <a:spcAft>
                          <a:spcPts val="0"/>
                        </a:spcAft>
                        <a:buClr>
                          <a:schemeClr val="dk1"/>
                        </a:buClr>
                        <a:buSzPts val="1500"/>
                        <a:buFont typeface="Arial"/>
                        <a:buNone/>
                      </a:pPr>
                      <a:r>
                        <a:rPr lang="en-US" sz="1600" b="0" i="0" u="none" strike="noStrike" cap="none" baseline="0" dirty="0">
                          <a:solidFill>
                            <a:schemeClr val="dk1"/>
                          </a:solidFill>
                          <a:latin typeface="+mn-lt"/>
                          <a:ea typeface="Arial"/>
                          <a:cs typeface="Arial"/>
                          <a:sym typeface="Arial"/>
                        </a:rPr>
                        <a:t>…</a:t>
                      </a:r>
                      <a:r>
                        <a:rPr lang="en-US" sz="1600" b="1" i="0" u="none" strike="noStrike" cap="none" baseline="0" dirty="0">
                          <a:solidFill>
                            <a:schemeClr val="dk1"/>
                          </a:solidFill>
                          <a:latin typeface="+mn-lt"/>
                          <a:ea typeface="Arial"/>
                          <a:cs typeface="Arial"/>
                          <a:sym typeface="Arial"/>
                        </a:rPr>
                        <a:t>falls</a:t>
                      </a:r>
                      <a:r>
                        <a:rPr lang="en-US" sz="1600" b="0" i="0" u="none" strike="noStrike" cap="none" baseline="0" dirty="0">
                          <a:solidFill>
                            <a:schemeClr val="dk1"/>
                          </a:solidFill>
                          <a:latin typeface="+mn-lt"/>
                          <a:ea typeface="Arial"/>
                          <a:cs typeface="Arial"/>
                          <a:sym typeface="Arial"/>
                        </a:rPr>
                        <a:t>…</a:t>
                      </a:r>
                      <a:endParaRPr sz="1600" i="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ts val="1500"/>
                        <a:buFont typeface="Arial"/>
                        <a:buNone/>
                      </a:pPr>
                      <a:r>
                        <a:rPr lang="en-US" sz="1600" b="0" i="0" u="none" strike="noStrike" cap="none" baseline="0" dirty="0">
                          <a:solidFill>
                            <a:schemeClr val="dk1"/>
                          </a:solidFill>
                          <a:latin typeface="+mn-lt"/>
                          <a:ea typeface="Arial"/>
                          <a:cs typeface="Arial"/>
                          <a:sym typeface="Arial"/>
                        </a:rPr>
                        <a:t>increase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baseline="0" dirty="0">
                          <a:solidFill>
                            <a:schemeClr val="dk1"/>
                          </a:solidFill>
                          <a:latin typeface="+mn-lt"/>
                          <a:ea typeface="Arial"/>
                          <a:cs typeface="Arial"/>
                          <a:sym typeface="Arial"/>
                        </a:rPr>
                        <a:t>The opposite is true.</a:t>
                      </a:r>
                      <a:endParaRPr sz="1600" u="none" strike="noStrike" cap="none" baseline="0" dirty="0">
                        <a:latin typeface="+mn-lt"/>
                        <a:ea typeface="Arial"/>
                        <a:cs typeface="Arial"/>
                        <a:sym typeface="Aria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396422"/>
                  </a:ext>
                </a:extLst>
              </a:tr>
            </a:tbl>
          </a:graphicData>
        </a:graphic>
      </p:graphicFrame>
    </p:spTree>
    <p:extLst>
      <p:ext uri="{BB962C8B-B14F-4D97-AF65-F5344CB8AC3E}">
        <p14:creationId xmlns:p14="http://schemas.microsoft.com/office/powerpoint/2010/main" val="41617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iPhone Is Made in China… or Is It?</a:t>
            </a:r>
          </a:p>
        </p:txBody>
      </p:sp>
      <p:sp>
        <p:nvSpPr>
          <p:cNvPr id="13" name="Content Placeholder 12"/>
          <p:cNvSpPr>
            <a:spLocks noGrp="1"/>
          </p:cNvSpPr>
          <p:nvPr>
            <p:ph sz="quarter" idx="13"/>
          </p:nvPr>
        </p:nvSpPr>
        <p:spPr>
          <a:xfrm>
            <a:off x="457200" y="1552574"/>
            <a:ext cx="3572933" cy="671337"/>
          </a:xfrm>
        </p:spPr>
        <p:txBody>
          <a:bodyPr/>
          <a:lstStyle/>
          <a:p>
            <a:pPr marL="432" indent="0">
              <a:buNone/>
            </a:pPr>
            <a:r>
              <a:rPr lang="en-US" sz="1800" noProof="0" dirty="0">
                <a:solidFill>
                  <a:schemeClr val="tx1"/>
                </a:solidFill>
              </a:rPr>
              <a:t>When an iPhone is shipped from China to the United States, G</a:t>
            </a:r>
            <a:r>
              <a:rPr lang="en-US" sz="100" noProof="0" dirty="0">
                <a:solidFill>
                  <a:schemeClr val="tx1"/>
                </a:solidFill>
              </a:rPr>
              <a:t> </a:t>
            </a:r>
            <a:r>
              <a:rPr lang="en-US" sz="1800" noProof="0" dirty="0">
                <a:solidFill>
                  <a:schemeClr val="tx1"/>
                </a:solidFill>
              </a:rPr>
              <a:t>D</a:t>
            </a:r>
            <a:r>
              <a:rPr lang="en-US" sz="100" noProof="0" dirty="0">
                <a:solidFill>
                  <a:schemeClr val="tx1"/>
                </a:solidFill>
              </a:rPr>
              <a:t> </a:t>
            </a:r>
            <a:r>
              <a:rPr lang="en-US" sz="1800" noProof="0" dirty="0">
                <a:solidFill>
                  <a:schemeClr val="tx1"/>
                </a:solidFill>
              </a:rPr>
              <a:t>P</a:t>
            </a:r>
            <a:endParaRPr lang="en-US" sz="1800" noProof="0" dirty="0"/>
          </a:p>
        </p:txBody>
      </p:sp>
      <p:sp>
        <p:nvSpPr>
          <p:cNvPr id="14" name="Content Placeholder 13"/>
          <p:cNvSpPr>
            <a:spLocks noGrp="1"/>
          </p:cNvSpPr>
          <p:nvPr>
            <p:ph sz="quarter" idx="14"/>
          </p:nvPr>
        </p:nvSpPr>
        <p:spPr>
          <a:xfrm>
            <a:off x="457201" y="2302932"/>
            <a:ext cx="2082800" cy="327379"/>
          </a:xfrm>
        </p:spPr>
        <p:txBody>
          <a:bodyPr tIns="0" rIns="0" bIns="0"/>
          <a:lstStyle/>
          <a:p>
            <a:pPr marL="432" indent="0">
              <a:buNone/>
            </a:pPr>
            <a:r>
              <a:rPr lang="en-US" sz="1800" noProof="0" dirty="0">
                <a:solidFill>
                  <a:schemeClr val="tx1"/>
                </a:solidFill>
              </a:rPr>
              <a:t>statistics register a</a:t>
            </a:r>
            <a:endParaRPr lang="en-US" sz="1800" noProof="0" dirty="0"/>
          </a:p>
        </p:txBody>
      </p:sp>
      <p:graphicFrame>
        <p:nvGraphicFramePr>
          <p:cNvPr id="28" name="Object 27" descr="approximately $500"/>
          <p:cNvGraphicFramePr>
            <a:graphicFrameLocks noChangeAspect="1"/>
          </p:cNvGraphicFramePr>
          <p:nvPr>
            <p:extLst>
              <p:ext uri="{D42A27DB-BD31-4B8C-83A1-F6EECF244321}">
                <p14:modId xmlns:p14="http://schemas.microsoft.com/office/powerpoint/2010/main" val="1310150884"/>
              </p:ext>
            </p:extLst>
          </p:nvPr>
        </p:nvGraphicFramePr>
        <p:xfrm>
          <a:off x="2644422" y="2337057"/>
          <a:ext cx="676148" cy="253556"/>
        </p:xfrm>
        <a:graphic>
          <a:graphicData uri="http://schemas.openxmlformats.org/presentationml/2006/ole">
            <mc:AlternateContent xmlns:mc="http://schemas.openxmlformats.org/markup-compatibility/2006">
              <mc:Choice xmlns:v="urn:schemas-microsoft-com:vml" Requires="v">
                <p:oleObj name="Equation" r:id="rId3" imgW="507960" imgH="190440" progId="Equation.DSMT4">
                  <p:embed/>
                </p:oleObj>
              </mc:Choice>
              <mc:Fallback>
                <p:oleObj name="Equation" r:id="rId3" imgW="507960" imgH="190440" progId="Equation.DSMT4">
                  <p:embed/>
                  <p:pic>
                    <p:nvPicPr>
                      <p:cNvPr id="28" name="Object 27" descr="approximately $500"/>
                      <p:cNvPicPr/>
                      <p:nvPr/>
                    </p:nvPicPr>
                    <p:blipFill>
                      <a:blip r:embed="rId4"/>
                      <a:stretch>
                        <a:fillRect/>
                      </a:stretch>
                    </p:blipFill>
                    <p:spPr>
                      <a:xfrm>
                        <a:off x="2644422" y="2337057"/>
                        <a:ext cx="676148" cy="253556"/>
                      </a:xfrm>
                      <a:prstGeom prst="rect">
                        <a:avLst/>
                      </a:prstGeom>
                    </p:spPr>
                  </p:pic>
                </p:oleObj>
              </mc:Fallback>
            </mc:AlternateContent>
          </a:graphicData>
        </a:graphic>
      </p:graphicFrame>
      <p:sp>
        <p:nvSpPr>
          <p:cNvPr id="15" name="Content Placeholder 14"/>
          <p:cNvSpPr>
            <a:spLocks noGrp="1"/>
          </p:cNvSpPr>
          <p:nvPr>
            <p:ph sz="quarter" idx="15"/>
          </p:nvPr>
        </p:nvSpPr>
        <p:spPr>
          <a:xfrm>
            <a:off x="457200" y="2709333"/>
            <a:ext cx="4011769" cy="2438400"/>
          </a:xfrm>
        </p:spPr>
        <p:txBody>
          <a:bodyPr tIns="0" rIns="0" bIns="0"/>
          <a:lstStyle/>
          <a:p>
            <a:pPr marL="432" indent="0">
              <a:spcBef>
                <a:spcPts val="600"/>
              </a:spcBef>
              <a:buNone/>
            </a:pPr>
            <a:r>
              <a:rPr lang="en-US" sz="1800" noProof="0" dirty="0">
                <a:solidFill>
                  <a:schemeClr val="tx1"/>
                </a:solidFill>
              </a:rPr>
              <a:t>import from China to the United States.</a:t>
            </a:r>
          </a:p>
          <a:p>
            <a:pPr marL="432" indent="0">
              <a:spcBef>
                <a:spcPts val="600"/>
              </a:spcBef>
              <a:buNone/>
            </a:pPr>
            <a:r>
              <a:rPr lang="en-US" sz="1800" noProof="0" dirty="0">
                <a:solidFill>
                  <a:schemeClr val="tx1"/>
                </a:solidFill>
              </a:rPr>
              <a:t>But iPhones are only assembled in China; no Chinese firm makes any of the iPhone’s components.</a:t>
            </a:r>
          </a:p>
          <a:p>
            <a:pPr>
              <a:spcBef>
                <a:spcPts val="600"/>
              </a:spcBef>
            </a:pPr>
            <a:r>
              <a:rPr lang="en-US" sz="1800" noProof="0" dirty="0">
                <a:solidFill>
                  <a:schemeClr val="tx1"/>
                </a:solidFill>
              </a:rPr>
              <a:t>Only 4 percent of the value of the iPhone should be attributed to the assembly, according to one study.</a:t>
            </a:r>
            <a:endParaRPr lang="en-US" sz="1800" noProof="0" dirty="0"/>
          </a:p>
        </p:txBody>
      </p:sp>
      <p:sp>
        <p:nvSpPr>
          <p:cNvPr id="16" name="Content Placeholder 15"/>
          <p:cNvSpPr>
            <a:spLocks noGrp="1"/>
          </p:cNvSpPr>
          <p:nvPr>
            <p:ph sz="quarter" idx="16"/>
          </p:nvPr>
        </p:nvSpPr>
        <p:spPr>
          <a:xfrm>
            <a:off x="457200" y="5238044"/>
            <a:ext cx="4238977" cy="874711"/>
          </a:xfrm>
        </p:spPr>
        <p:txBody>
          <a:bodyPr tIns="0" rIns="0" bIns="0"/>
          <a:lstStyle/>
          <a:p>
            <a:pPr marL="432" indent="0">
              <a:buNone/>
            </a:pPr>
            <a:r>
              <a:rPr lang="en-US" sz="1800" noProof="0" dirty="0"/>
              <a:t>Pascal </a:t>
            </a:r>
            <a:r>
              <a:rPr lang="en-US" sz="1800" noProof="0" dirty="0" err="1"/>
              <a:t>Lamy</a:t>
            </a:r>
            <a:r>
              <a:rPr lang="en-US" sz="1800" noProof="0" dirty="0"/>
              <a:t> of the W</a:t>
            </a:r>
            <a:r>
              <a:rPr lang="en-US" sz="100" noProof="0" dirty="0"/>
              <a:t> </a:t>
            </a:r>
            <a:r>
              <a:rPr lang="en-US" sz="1800" noProof="0" dirty="0"/>
              <a:t>T</a:t>
            </a:r>
            <a:r>
              <a:rPr lang="en-US" sz="100" noProof="0" dirty="0"/>
              <a:t> </a:t>
            </a:r>
            <a:r>
              <a:rPr lang="en-US" sz="1800" noProof="0" dirty="0"/>
              <a:t>O: “The concept of country of origin for manufactured goods has gradually become obsolete.”</a:t>
            </a:r>
          </a:p>
        </p:txBody>
      </p:sp>
      <p:pic>
        <p:nvPicPr>
          <p:cNvPr id="27" name="Picture 26" descr="Workers complete tasks producing smart phones along an assembly line at Foxconn."/>
          <p:cNvPicPr>
            <a:picLocks noChangeAspect="1"/>
          </p:cNvPicPr>
          <p:nvPr/>
        </p:nvPicPr>
        <p:blipFill>
          <a:blip r:embed="rId5"/>
          <a:stretch>
            <a:fillRect/>
          </a:stretch>
        </p:blipFill>
        <p:spPr>
          <a:xfrm>
            <a:off x="4714837" y="1590483"/>
            <a:ext cx="3950236" cy="2627688"/>
          </a:xfrm>
          <a:prstGeom prst="rect">
            <a:avLst/>
          </a:prstGeom>
        </p:spPr>
      </p:pic>
    </p:spTree>
    <p:extLst>
      <p:ext uri="{BB962C8B-B14F-4D97-AF65-F5344CB8AC3E}">
        <p14:creationId xmlns:p14="http://schemas.microsoft.com/office/powerpoint/2010/main" val="38872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Effect transition="in" filter="fade">
                                      <p:cBhvr>
                                        <p:cTn id="23" dur="500"/>
                                        <p:tgtEl>
                                          <p:spTgt spid="1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fade">
                                      <p:cBhvr>
                                        <p:cTn id="27" dur="500"/>
                                        <p:tgtEl>
                                          <p:spTgt spid="15">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12.3 Graphing Macroeconomic Equilibrium</a:t>
            </a:r>
          </a:p>
        </p:txBody>
      </p:sp>
      <p:sp>
        <p:nvSpPr>
          <p:cNvPr id="7" name="Content Placeholder 6"/>
          <p:cNvSpPr>
            <a:spLocks noGrp="1"/>
          </p:cNvSpPr>
          <p:nvPr>
            <p:ph sz="quarter" idx="13"/>
          </p:nvPr>
        </p:nvSpPr>
        <p:spPr>
          <a:xfrm>
            <a:off x="457200" y="1552575"/>
            <a:ext cx="854869" cy="472749"/>
          </a:xfrm>
        </p:spPr>
        <p:txBody>
          <a:bodyPr rIns="0"/>
          <a:lstStyle/>
          <a:p>
            <a:pPr marL="432" indent="0">
              <a:buNone/>
            </a:pPr>
            <a:r>
              <a:rPr lang="en-US" sz="2000" b="1" noProof="0" dirty="0"/>
              <a:t>Use a</a:t>
            </a:r>
          </a:p>
        </p:txBody>
      </p:sp>
      <p:graphicFrame>
        <p:nvGraphicFramePr>
          <p:cNvPr id="9" name="Object 8" descr="45 degrees"/>
          <p:cNvGraphicFramePr>
            <a:graphicFrameLocks noChangeAspect="1"/>
          </p:cNvGraphicFramePr>
          <p:nvPr>
            <p:extLst>
              <p:ext uri="{D42A27DB-BD31-4B8C-83A1-F6EECF244321}">
                <p14:modId xmlns:p14="http://schemas.microsoft.com/office/powerpoint/2010/main" val="502515539"/>
              </p:ext>
            </p:extLst>
          </p:nvPr>
        </p:nvGraphicFramePr>
        <p:xfrm>
          <a:off x="1377069" y="1676400"/>
          <a:ext cx="587375" cy="287338"/>
        </p:xfrm>
        <a:graphic>
          <a:graphicData uri="http://schemas.openxmlformats.org/presentationml/2006/ole">
            <mc:AlternateContent xmlns:mc="http://schemas.openxmlformats.org/markup-compatibility/2006">
              <mc:Choice xmlns:v="urn:schemas-microsoft-com:vml" Requires="v">
                <p:oleObj name="Equation" r:id="rId2" imgW="279360" imgH="177480" progId="Equation.DSMT4">
                  <p:embed/>
                </p:oleObj>
              </mc:Choice>
              <mc:Fallback>
                <p:oleObj name="Equation" r:id="rId2" imgW="279360" imgH="177480" progId="Equation.DSMT4">
                  <p:embed/>
                  <p:pic>
                    <p:nvPicPr>
                      <p:cNvPr id="9" name="Object 8" descr="45 degrees"/>
                      <p:cNvPicPr/>
                      <p:nvPr/>
                    </p:nvPicPr>
                    <p:blipFill>
                      <a:blip r:embed="rId3"/>
                      <a:stretch>
                        <a:fillRect/>
                      </a:stretch>
                    </p:blipFill>
                    <p:spPr>
                      <a:xfrm>
                        <a:off x="1377069" y="1676400"/>
                        <a:ext cx="587375" cy="287338"/>
                      </a:xfrm>
                      <a:prstGeom prst="rect">
                        <a:avLst/>
                      </a:prstGeom>
                    </p:spPr>
                  </p:pic>
                </p:oleObj>
              </mc:Fallback>
            </mc:AlternateContent>
          </a:graphicData>
        </a:graphic>
      </p:graphicFrame>
      <p:sp>
        <p:nvSpPr>
          <p:cNvPr id="5" name="Content Placeholder 4"/>
          <p:cNvSpPr>
            <a:spLocks noGrp="1"/>
          </p:cNvSpPr>
          <p:nvPr>
            <p:ph sz="quarter" idx="14"/>
          </p:nvPr>
        </p:nvSpPr>
        <p:spPr>
          <a:xfrm>
            <a:off x="2019599" y="1558748"/>
            <a:ext cx="6669730" cy="454701"/>
          </a:xfrm>
        </p:spPr>
        <p:txBody>
          <a:bodyPr lIns="0"/>
          <a:lstStyle/>
          <a:p>
            <a:pPr marL="432" indent="0">
              <a:buNone/>
            </a:pPr>
            <a:r>
              <a:rPr lang="en-US" sz="2000" b="1" noProof="0" dirty="0"/>
              <a:t>-line diagram to illustrate macroeconomic equilibrium.</a:t>
            </a:r>
          </a:p>
        </p:txBody>
      </p:sp>
      <p:sp>
        <p:nvSpPr>
          <p:cNvPr id="6" name="Content Placeholder 5"/>
          <p:cNvSpPr>
            <a:spLocks noGrp="1"/>
          </p:cNvSpPr>
          <p:nvPr>
            <p:ph sz="quarter" idx="15"/>
          </p:nvPr>
        </p:nvSpPr>
        <p:spPr>
          <a:xfrm>
            <a:off x="457200" y="2259548"/>
            <a:ext cx="8232128" cy="2583386"/>
          </a:xfrm>
        </p:spPr>
        <p:txBody>
          <a:bodyPr/>
          <a:lstStyle/>
          <a:p>
            <a:pPr marL="432" indent="0">
              <a:buNone/>
            </a:pPr>
            <a:r>
              <a:rPr lang="en-US" noProof="0" dirty="0"/>
              <a:t>Suppose in the whole economy there is a single product: Pepsi.</a:t>
            </a:r>
          </a:p>
          <a:p>
            <a:pPr marL="432" indent="0">
              <a:buNone/>
            </a:pPr>
            <a:r>
              <a:rPr lang="en-US" noProof="0" dirty="0"/>
              <a:t>For the Pepsi economy to be in equilibrium, the amount of Pepsi produced must equal the amount of Pepsi sold.</a:t>
            </a:r>
          </a:p>
          <a:p>
            <a:r>
              <a:rPr lang="en-US" noProof="0" dirty="0"/>
              <a:t>Otherwise, inventories of Pepsi rise or fall.</a:t>
            </a:r>
          </a:p>
        </p:txBody>
      </p:sp>
    </p:spTree>
    <p:extLst>
      <p:ext uri="{BB962C8B-B14F-4D97-AF65-F5344CB8AC3E}">
        <p14:creationId xmlns:p14="http://schemas.microsoft.com/office/powerpoint/2010/main" val="8799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12.8 An Example of a </a:t>
            </a:r>
            <a:r>
              <a:rPr lang="en-US" sz="100" b="0" noProof="0" dirty="0"/>
              <a:t>45 degrees</a:t>
            </a:r>
            <a:r>
              <a:rPr lang="en-US" sz="100" noProof="0" dirty="0"/>
              <a:t> </a:t>
            </a:r>
            <a:r>
              <a:rPr lang="en-US" sz="3200" noProof="0" dirty="0"/>
              <a:t>      -Line Diagram</a:t>
            </a:r>
          </a:p>
        </p:txBody>
      </p:sp>
      <p:graphicFrame>
        <p:nvGraphicFramePr>
          <p:cNvPr id="12" name="Object 11">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26693366"/>
              </p:ext>
            </p:extLst>
          </p:nvPr>
        </p:nvGraphicFramePr>
        <p:xfrm>
          <a:off x="6073786" y="316608"/>
          <a:ext cx="645103" cy="362238"/>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12" name="Object 11">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6073786" y="316608"/>
                        <a:ext cx="645103" cy="362238"/>
                      </a:xfrm>
                      <a:prstGeom prst="rect">
                        <a:avLst/>
                      </a:prstGeom>
                      <a:solidFill>
                        <a:schemeClr val="bg1"/>
                      </a:solidFill>
                    </p:spPr>
                  </p:pic>
                </p:oleObj>
              </mc:Fallback>
            </mc:AlternateContent>
          </a:graphicData>
        </a:graphic>
      </p:graphicFrame>
      <p:sp>
        <p:nvSpPr>
          <p:cNvPr id="5" name="Content Placeholder 4"/>
          <p:cNvSpPr>
            <a:spLocks noGrp="1"/>
          </p:cNvSpPr>
          <p:nvPr>
            <p:ph sz="quarter" idx="14"/>
          </p:nvPr>
        </p:nvSpPr>
        <p:spPr>
          <a:xfrm>
            <a:off x="544513" y="1647312"/>
            <a:ext cx="1985211" cy="378673"/>
          </a:xfrm>
        </p:spPr>
        <p:txBody>
          <a:bodyPr lIns="0" tIns="0" rIns="0" bIns="0"/>
          <a:lstStyle/>
          <a:p>
            <a:pPr marL="0" indent="0">
              <a:buNone/>
            </a:pPr>
            <a:r>
              <a:rPr lang="en-US" sz="2000" noProof="0" dirty="0">
                <a:latin typeface="+mn-lt"/>
              </a:rPr>
              <a:t>Any point on the</a:t>
            </a:r>
          </a:p>
        </p:txBody>
      </p:sp>
      <p:graphicFrame>
        <p:nvGraphicFramePr>
          <p:cNvPr id="13" name="Object 12" descr="45 degrees"/>
          <p:cNvGraphicFramePr>
            <a:graphicFrameLocks noChangeAspect="1"/>
          </p:cNvGraphicFramePr>
          <p:nvPr>
            <p:extLst>
              <p:ext uri="{D42A27DB-BD31-4B8C-83A1-F6EECF244321}">
                <p14:modId xmlns:p14="http://schemas.microsoft.com/office/powerpoint/2010/main" val="3142221284"/>
              </p:ext>
            </p:extLst>
          </p:nvPr>
        </p:nvGraphicFramePr>
        <p:xfrm>
          <a:off x="2590782" y="1681444"/>
          <a:ext cx="470950" cy="299696"/>
        </p:xfrm>
        <a:graphic>
          <a:graphicData uri="http://schemas.openxmlformats.org/presentationml/2006/ole">
            <mc:AlternateContent xmlns:mc="http://schemas.openxmlformats.org/markup-compatibility/2006">
              <mc:Choice xmlns:v="urn:schemas-microsoft-com:vml" Requires="v">
                <p:oleObj name="Equation" r:id="rId5" imgW="279360" imgH="177480" progId="Equation.DSMT4">
                  <p:embed/>
                </p:oleObj>
              </mc:Choice>
              <mc:Fallback>
                <p:oleObj name="Equation" r:id="rId5" imgW="279360" imgH="177480" progId="Equation.DSMT4">
                  <p:embed/>
                  <p:pic>
                    <p:nvPicPr>
                      <p:cNvPr id="13" name="Object 12" descr="45 degrees"/>
                      <p:cNvPicPr/>
                      <p:nvPr/>
                    </p:nvPicPr>
                    <p:blipFill>
                      <a:blip r:embed="rId6"/>
                      <a:stretch>
                        <a:fillRect/>
                      </a:stretch>
                    </p:blipFill>
                    <p:spPr>
                      <a:xfrm>
                        <a:off x="2590782" y="1681444"/>
                        <a:ext cx="470950" cy="299696"/>
                      </a:xfrm>
                      <a:prstGeom prst="rect">
                        <a:avLst/>
                      </a:prstGeom>
                    </p:spPr>
                  </p:pic>
                </p:oleObj>
              </mc:Fallback>
            </mc:AlternateContent>
          </a:graphicData>
        </a:graphic>
      </p:graphicFrame>
      <p:sp>
        <p:nvSpPr>
          <p:cNvPr id="6" name="Content Placeholder 5"/>
          <p:cNvSpPr>
            <a:spLocks noGrp="1"/>
          </p:cNvSpPr>
          <p:nvPr>
            <p:ph sz="quarter" idx="15"/>
          </p:nvPr>
        </p:nvSpPr>
        <p:spPr>
          <a:xfrm>
            <a:off x="3140754" y="1647313"/>
            <a:ext cx="1640670" cy="378672"/>
          </a:xfrm>
        </p:spPr>
        <p:txBody>
          <a:bodyPr lIns="0" tIns="0" rIns="0" bIns="0"/>
          <a:lstStyle/>
          <a:p>
            <a:pPr marL="0" indent="0">
              <a:buNone/>
            </a:pPr>
            <a:r>
              <a:rPr lang="en-US" sz="2000" noProof="0" dirty="0"/>
              <a:t>line could be</a:t>
            </a:r>
          </a:p>
        </p:txBody>
      </p:sp>
      <p:sp>
        <p:nvSpPr>
          <p:cNvPr id="7" name="Content Placeholder 6"/>
          <p:cNvSpPr>
            <a:spLocks noGrp="1"/>
          </p:cNvSpPr>
          <p:nvPr>
            <p:ph sz="quarter" idx="16"/>
          </p:nvPr>
        </p:nvSpPr>
        <p:spPr>
          <a:xfrm>
            <a:off x="558801" y="2122238"/>
            <a:ext cx="3994484" cy="372978"/>
          </a:xfrm>
        </p:spPr>
        <p:txBody>
          <a:bodyPr lIns="0" tIns="0" rIns="0" bIns="0"/>
          <a:lstStyle/>
          <a:p>
            <a:pPr marL="432" indent="0">
              <a:buNone/>
            </a:pPr>
            <a:r>
              <a:rPr lang="en-US" sz="2000" noProof="0" dirty="0">
                <a:latin typeface="+mn-lt"/>
              </a:rPr>
              <a:t>an equilibrium—like points </a:t>
            </a:r>
            <a:r>
              <a:rPr lang="en-US" sz="2000" i="1" noProof="0" dirty="0">
                <a:latin typeface="+mn-lt"/>
              </a:rPr>
              <a:t>A</a:t>
            </a:r>
            <a:r>
              <a:rPr lang="en-US" sz="2000" noProof="0" dirty="0">
                <a:latin typeface="+mn-lt"/>
              </a:rPr>
              <a:t> or </a:t>
            </a:r>
            <a:r>
              <a:rPr lang="en-US" sz="2000" i="1" noProof="0" dirty="0">
                <a:latin typeface="+mn-lt"/>
              </a:rPr>
              <a:t>B</a:t>
            </a:r>
            <a:r>
              <a:rPr lang="en-US" sz="2000" noProof="0" dirty="0">
                <a:latin typeface="+mn-lt"/>
              </a:rPr>
              <a:t>.</a:t>
            </a:r>
          </a:p>
        </p:txBody>
      </p:sp>
      <p:sp>
        <p:nvSpPr>
          <p:cNvPr id="8" name="Content Placeholder 7"/>
          <p:cNvSpPr>
            <a:spLocks noGrp="1"/>
          </p:cNvSpPr>
          <p:nvPr>
            <p:ph sz="quarter" idx="17"/>
          </p:nvPr>
        </p:nvSpPr>
        <p:spPr>
          <a:xfrm>
            <a:off x="558800" y="2591469"/>
            <a:ext cx="3850105" cy="2562726"/>
          </a:xfrm>
        </p:spPr>
        <p:txBody>
          <a:bodyPr lIns="0" tIns="0"/>
          <a:lstStyle/>
          <a:p>
            <a:pPr marL="432" indent="0">
              <a:buNone/>
            </a:pPr>
            <a:r>
              <a:rPr lang="en-US" sz="2000" noProof="0" dirty="0">
                <a:latin typeface="+mn-lt"/>
              </a:rPr>
              <a:t>At point </a:t>
            </a:r>
            <a:r>
              <a:rPr lang="en-US" sz="2000" i="1" noProof="0" dirty="0">
                <a:latin typeface="+mn-lt"/>
              </a:rPr>
              <a:t>C</a:t>
            </a:r>
            <a:r>
              <a:rPr lang="en-US" sz="2000" noProof="0" dirty="0">
                <a:latin typeface="+mn-lt"/>
              </a:rPr>
              <a:t>, the economy’s inventories of Pepsi are being depleted, and production must rise to restore equilibrium.</a:t>
            </a:r>
          </a:p>
          <a:p>
            <a:pPr marL="432" indent="0">
              <a:buNone/>
            </a:pPr>
            <a:r>
              <a:rPr lang="en-US" sz="2000" noProof="0" dirty="0">
                <a:latin typeface="+mn-lt"/>
              </a:rPr>
              <a:t>At point </a:t>
            </a:r>
            <a:r>
              <a:rPr lang="en-US" sz="2000" i="1" noProof="0" dirty="0">
                <a:latin typeface="+mn-lt"/>
              </a:rPr>
              <a:t>D</a:t>
            </a:r>
            <a:r>
              <a:rPr lang="en-US" sz="2000" noProof="0" dirty="0">
                <a:latin typeface="+mn-lt"/>
              </a:rPr>
              <a:t>, inventories of Pepsi are growing, so production must fall.</a:t>
            </a:r>
          </a:p>
        </p:txBody>
      </p:sp>
      <p:pic>
        <p:nvPicPr>
          <p:cNvPr id="3" name="Picture 2" descr="A diagram provides an example of a 45 degree line diagram, using the market for Pepsi as an example. For long description in Notes pane, press F6."/>
          <p:cNvPicPr>
            <a:picLocks noChangeAspect="1"/>
          </p:cNvPicPr>
          <p:nvPr/>
        </p:nvPicPr>
        <p:blipFill>
          <a:blip r:embed="rId7"/>
          <a:stretch>
            <a:fillRect/>
          </a:stretch>
        </p:blipFill>
        <p:spPr>
          <a:xfrm>
            <a:off x="4901410" y="1681444"/>
            <a:ext cx="3785944" cy="3255546"/>
          </a:xfrm>
          <a:prstGeom prst="rect">
            <a:avLst/>
          </a:prstGeom>
        </p:spPr>
      </p:pic>
    </p:spTree>
    <p:extLst>
      <p:ext uri="{BB962C8B-B14F-4D97-AF65-F5344CB8AC3E}">
        <p14:creationId xmlns:p14="http://schemas.microsoft.com/office/powerpoint/2010/main" val="364863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84919" cy="1097279"/>
          </a:xfrm>
        </p:spPr>
        <p:txBody>
          <a:bodyPr/>
          <a:lstStyle/>
          <a:p>
            <a:r>
              <a:rPr lang="en-US" sz="2400" noProof="0" dirty="0">
                <a:solidFill>
                  <a:schemeClr val="tx2"/>
                </a:solidFill>
              </a:rPr>
              <a:t>Figure 12.9 The Relationship between Planned Aggregate Expenditure and G</a:t>
            </a:r>
            <a:r>
              <a:rPr lang="en-US" sz="100" noProof="0" dirty="0">
                <a:solidFill>
                  <a:schemeClr val="tx2"/>
                </a:solidFill>
              </a:rPr>
              <a:t> </a:t>
            </a:r>
            <a:r>
              <a:rPr lang="en-US" sz="2400" noProof="0" dirty="0">
                <a:solidFill>
                  <a:schemeClr val="tx2"/>
                </a:solidFill>
              </a:rPr>
              <a:t>D</a:t>
            </a:r>
            <a:r>
              <a:rPr lang="en-US" sz="100" noProof="0" dirty="0">
                <a:solidFill>
                  <a:schemeClr val="tx2"/>
                </a:solidFill>
              </a:rPr>
              <a:t> </a:t>
            </a:r>
            <a:r>
              <a:rPr lang="en-US" sz="2400" noProof="0" dirty="0">
                <a:solidFill>
                  <a:schemeClr val="tx2"/>
                </a:solidFill>
              </a:rPr>
              <a:t>P on a </a:t>
            </a:r>
            <a:r>
              <a:rPr lang="en-US" sz="100" noProof="0" dirty="0">
                <a:solidFill>
                  <a:schemeClr val="tx2"/>
                </a:solidFill>
              </a:rPr>
              <a:t>45 degrees </a:t>
            </a:r>
            <a:r>
              <a:rPr lang="en-US" sz="2400" noProof="0" dirty="0">
                <a:solidFill>
                  <a:schemeClr val="tx2"/>
                </a:solidFill>
              </a:rPr>
              <a:t>    -Line Diagram</a:t>
            </a:r>
          </a:p>
        </p:txBody>
      </p:sp>
      <p:graphicFrame>
        <p:nvGraphicFrame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28801249"/>
              </p:ext>
            </p:extLst>
          </p:nvPr>
        </p:nvGraphicFramePr>
        <p:xfrm>
          <a:off x="6040207" y="932159"/>
          <a:ext cx="440614" cy="247414"/>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6040207" y="932159"/>
                        <a:ext cx="440614" cy="247414"/>
                      </a:xfrm>
                      <a:prstGeom prst="rect">
                        <a:avLst/>
                      </a:prstGeom>
                      <a:solidFill>
                        <a:schemeClr val="bg1"/>
                      </a:solidFill>
                    </p:spPr>
                  </p:pic>
                </p:oleObj>
              </mc:Fallback>
            </mc:AlternateContent>
          </a:graphicData>
        </a:graphic>
      </p:graphicFrame>
      <p:sp>
        <p:nvSpPr>
          <p:cNvPr id="7" name="Content Placeholder 6"/>
          <p:cNvSpPr>
            <a:spLocks noGrp="1"/>
          </p:cNvSpPr>
          <p:nvPr>
            <p:ph sz="quarter" idx="15"/>
          </p:nvPr>
        </p:nvSpPr>
        <p:spPr>
          <a:xfrm>
            <a:off x="457200" y="1558413"/>
            <a:ext cx="3471705" cy="2502948"/>
          </a:xfrm>
        </p:spPr>
        <p:txBody>
          <a:bodyPr/>
          <a:lstStyle/>
          <a:p>
            <a:pPr marL="432" indent="0">
              <a:buNone/>
            </a:pPr>
            <a:r>
              <a:rPr lang="en-US" sz="2000" noProof="0" dirty="0"/>
              <a:t>We can apply this model to a real economy, with real national income (G</a:t>
            </a:r>
            <a:r>
              <a:rPr lang="en-US" sz="100" noProof="0" dirty="0"/>
              <a:t> </a:t>
            </a:r>
            <a:r>
              <a:rPr lang="en-US" sz="2000" noProof="0" dirty="0"/>
              <a:t>D</a:t>
            </a:r>
            <a:r>
              <a:rPr lang="en-US" sz="100" noProof="0" dirty="0"/>
              <a:t> </a:t>
            </a:r>
            <a:r>
              <a:rPr lang="en-US" sz="2000" noProof="0" dirty="0"/>
              <a:t>P) on the </a:t>
            </a:r>
            <a:r>
              <a:rPr lang="en-US" sz="2000" i="1" noProof="0" dirty="0"/>
              <a:t>x</a:t>
            </a:r>
            <a:r>
              <a:rPr lang="en-US" sz="2000" noProof="0" dirty="0"/>
              <a:t>-axis and real aggregate expenditure on the </a:t>
            </a:r>
            <a:r>
              <a:rPr lang="en-US" sz="2000" i="1" noProof="0" dirty="0"/>
              <a:t>y</a:t>
            </a:r>
            <a:r>
              <a:rPr lang="en-US" sz="2000" noProof="0" dirty="0"/>
              <a:t>-axis.</a:t>
            </a:r>
          </a:p>
          <a:p>
            <a:r>
              <a:rPr lang="en-US" sz="2000" noProof="0" dirty="0"/>
              <a:t>This model is also known as the </a:t>
            </a:r>
            <a:r>
              <a:rPr lang="en-US" sz="2000" b="1" noProof="0" dirty="0"/>
              <a:t>Keynesian cross</a:t>
            </a:r>
            <a:r>
              <a:rPr lang="en-US" sz="2000" noProof="0" dirty="0"/>
              <a:t>.</a:t>
            </a:r>
          </a:p>
        </p:txBody>
      </p:sp>
      <p:sp>
        <p:nvSpPr>
          <p:cNvPr id="10" name="Content Placeholder 9"/>
          <p:cNvSpPr>
            <a:spLocks noGrp="1"/>
          </p:cNvSpPr>
          <p:nvPr>
            <p:ph sz="quarter" idx="16"/>
          </p:nvPr>
        </p:nvSpPr>
        <p:spPr>
          <a:xfrm>
            <a:off x="457200" y="4180114"/>
            <a:ext cx="2209799" cy="343760"/>
          </a:xfrm>
        </p:spPr>
        <p:txBody>
          <a:bodyPr tIns="0" rIns="0"/>
          <a:lstStyle/>
          <a:p>
            <a:pPr marL="0" indent="0">
              <a:buNone/>
            </a:pPr>
            <a:r>
              <a:rPr lang="en-US" sz="2000" noProof="0" dirty="0">
                <a:latin typeface="+mn-lt"/>
              </a:rPr>
              <a:t>Only points on the</a:t>
            </a:r>
          </a:p>
        </p:txBody>
      </p:sp>
      <p:graphicFrame>
        <p:nvGraphicFramePr>
          <p:cNvPr id="14" name="Object 13" descr="45 degrees"/>
          <p:cNvGraphicFramePr>
            <a:graphicFrameLocks noChangeAspect="1"/>
          </p:cNvGraphicFramePr>
          <p:nvPr>
            <p:extLst>
              <p:ext uri="{D42A27DB-BD31-4B8C-83A1-F6EECF244321}">
                <p14:modId xmlns:p14="http://schemas.microsoft.com/office/powerpoint/2010/main" val="3533215026"/>
              </p:ext>
            </p:extLst>
          </p:nvPr>
        </p:nvGraphicFramePr>
        <p:xfrm>
          <a:off x="2745190" y="4202146"/>
          <a:ext cx="470950" cy="299696"/>
        </p:xfrm>
        <a:graphic>
          <a:graphicData uri="http://schemas.openxmlformats.org/presentationml/2006/ole">
            <mc:AlternateContent xmlns:mc="http://schemas.openxmlformats.org/markup-compatibility/2006">
              <mc:Choice xmlns:v="urn:schemas-microsoft-com:vml" Requires="v">
                <p:oleObj name="Equation" r:id="rId5" imgW="279360" imgH="177480" progId="Equation.DSMT4">
                  <p:embed/>
                </p:oleObj>
              </mc:Choice>
              <mc:Fallback>
                <p:oleObj name="Equation" r:id="rId5" imgW="279360" imgH="177480" progId="Equation.DSMT4">
                  <p:embed/>
                  <p:pic>
                    <p:nvPicPr>
                      <p:cNvPr id="14" name="Object 13" descr="45 degrees"/>
                      <p:cNvPicPr/>
                      <p:nvPr/>
                    </p:nvPicPr>
                    <p:blipFill>
                      <a:blip r:embed="rId6"/>
                      <a:stretch>
                        <a:fillRect/>
                      </a:stretch>
                    </p:blipFill>
                    <p:spPr>
                      <a:xfrm>
                        <a:off x="2745190" y="4202146"/>
                        <a:ext cx="470950" cy="299696"/>
                      </a:xfrm>
                      <a:prstGeom prst="rect">
                        <a:avLst/>
                      </a:prstGeom>
                    </p:spPr>
                  </p:pic>
                </p:oleObj>
              </mc:Fallback>
            </mc:AlternateContent>
          </a:graphicData>
        </a:graphic>
      </p:graphicFrame>
      <p:sp>
        <p:nvSpPr>
          <p:cNvPr id="11" name="Content Placeholder 10"/>
          <p:cNvSpPr>
            <a:spLocks noGrp="1"/>
          </p:cNvSpPr>
          <p:nvPr>
            <p:ph sz="quarter" idx="17"/>
          </p:nvPr>
        </p:nvSpPr>
        <p:spPr>
          <a:xfrm>
            <a:off x="3265854" y="4180114"/>
            <a:ext cx="690504" cy="343760"/>
          </a:xfrm>
        </p:spPr>
        <p:txBody>
          <a:bodyPr lIns="0" tIns="0"/>
          <a:lstStyle/>
          <a:p>
            <a:pPr marL="0" indent="0">
              <a:buNone/>
            </a:pPr>
            <a:r>
              <a:rPr lang="en-US" sz="2000" noProof="0" dirty="0">
                <a:latin typeface="+mn-lt"/>
              </a:rPr>
              <a:t>line</a:t>
            </a:r>
          </a:p>
        </p:txBody>
      </p:sp>
      <p:sp>
        <p:nvSpPr>
          <p:cNvPr id="12" name="Content Placeholder 11"/>
          <p:cNvSpPr>
            <a:spLocks noGrp="1"/>
          </p:cNvSpPr>
          <p:nvPr>
            <p:ph sz="quarter" idx="18"/>
          </p:nvPr>
        </p:nvSpPr>
        <p:spPr>
          <a:xfrm>
            <a:off x="457200" y="4569030"/>
            <a:ext cx="3545389" cy="1390038"/>
          </a:xfrm>
        </p:spPr>
        <p:txBody>
          <a:bodyPr tIns="0"/>
          <a:lstStyle/>
          <a:p>
            <a:pPr marL="432" indent="0">
              <a:buNone/>
            </a:pPr>
            <a:r>
              <a:rPr lang="en-US" sz="2000" noProof="0" dirty="0">
                <a:latin typeface="+mn-lt"/>
              </a:rPr>
              <a:t>can be a macroeconomic equilibrium, with planned aggregate expenditure equal to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a:t>
            </a:r>
          </a:p>
        </p:txBody>
      </p:sp>
      <p:pic>
        <p:nvPicPr>
          <p:cNvPr id="8" name="Picture 7" descr="A graph depicts the relationship between planned aggregate expenditure and G D P on a 45 degree line. For long description in Notes pane, press F6.">
            <a:extLst>
              <a:ext uri="{FF2B5EF4-FFF2-40B4-BE49-F238E27FC236}">
                <a16:creationId xmlns:a16="http://schemas.microsoft.com/office/drawing/2014/main" id="{D7DDDC5B-C59D-145E-D117-15FF220B0595}"/>
              </a:ext>
            </a:extLst>
          </p:cNvPr>
          <p:cNvPicPr>
            <a:picLocks noChangeAspect="1"/>
          </p:cNvPicPr>
          <p:nvPr/>
        </p:nvPicPr>
        <p:blipFill>
          <a:blip r:embed="rId7"/>
          <a:stretch>
            <a:fillRect/>
          </a:stretch>
        </p:blipFill>
        <p:spPr>
          <a:xfrm>
            <a:off x="4293362" y="1710408"/>
            <a:ext cx="4423021" cy="3413292"/>
          </a:xfrm>
          <a:prstGeom prst="rect">
            <a:avLst/>
          </a:prstGeom>
        </p:spPr>
      </p:pic>
    </p:spTree>
    <p:extLst>
      <p:ext uri="{BB962C8B-B14F-4D97-AF65-F5344CB8AC3E}">
        <p14:creationId xmlns:p14="http://schemas.microsoft.com/office/powerpoint/2010/main" val="22515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11" grpId="0" build="p"/>
      <p:bldP spid="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Determining the Macroeconomic Equilibrium</a:t>
            </a:r>
          </a:p>
        </p:txBody>
      </p:sp>
      <p:sp>
        <p:nvSpPr>
          <p:cNvPr id="4" name="Content Placeholder 3"/>
          <p:cNvSpPr>
            <a:spLocks noGrp="1"/>
          </p:cNvSpPr>
          <p:nvPr>
            <p:ph sz="quarter" idx="13"/>
          </p:nvPr>
        </p:nvSpPr>
        <p:spPr>
          <a:xfrm>
            <a:off x="546101" y="1641475"/>
            <a:ext cx="1732558" cy="336383"/>
          </a:xfrm>
        </p:spPr>
        <p:txBody>
          <a:bodyPr lIns="0" tIns="0" rIns="0"/>
          <a:lstStyle/>
          <a:p>
            <a:pPr marL="432" indent="0">
              <a:buNone/>
            </a:pPr>
            <a:r>
              <a:rPr lang="en-US" sz="1800" noProof="0" dirty="0"/>
              <a:t>Any point on the</a:t>
            </a:r>
          </a:p>
        </p:txBody>
      </p:sp>
      <p:graphicFrame>
        <p:nvGraphicFramePr>
          <p:cNvPr id="18" name="Object 17" descr="45 degrees"/>
          <p:cNvGraphicFramePr>
            <a:graphicFrameLocks noChangeAspect="1"/>
          </p:cNvGraphicFramePr>
          <p:nvPr>
            <p:extLst>
              <p:ext uri="{D42A27DB-BD31-4B8C-83A1-F6EECF244321}">
                <p14:modId xmlns:p14="http://schemas.microsoft.com/office/powerpoint/2010/main" val="4095158472"/>
              </p:ext>
            </p:extLst>
          </p:nvPr>
        </p:nvGraphicFramePr>
        <p:xfrm>
          <a:off x="2293899" y="1670776"/>
          <a:ext cx="407356" cy="259227"/>
        </p:xfrm>
        <a:graphic>
          <a:graphicData uri="http://schemas.openxmlformats.org/presentationml/2006/ole">
            <mc:AlternateContent xmlns:mc="http://schemas.openxmlformats.org/markup-compatibility/2006">
              <mc:Choice xmlns:v="urn:schemas-microsoft-com:vml" Requires="v">
                <p:oleObj name="Equation" r:id="rId3" imgW="279360" imgH="177480" progId="Equation.DSMT4">
                  <p:embed/>
                </p:oleObj>
              </mc:Choice>
              <mc:Fallback>
                <p:oleObj name="Equation" r:id="rId3" imgW="279360" imgH="177480" progId="Equation.DSMT4">
                  <p:embed/>
                  <p:pic>
                    <p:nvPicPr>
                      <p:cNvPr id="18" name="Object 17" descr="45 degrees"/>
                      <p:cNvPicPr/>
                      <p:nvPr/>
                    </p:nvPicPr>
                    <p:blipFill>
                      <a:blip r:embed="rId4"/>
                      <a:stretch>
                        <a:fillRect/>
                      </a:stretch>
                    </p:blipFill>
                    <p:spPr>
                      <a:xfrm>
                        <a:off x="2293899" y="1670776"/>
                        <a:ext cx="407356" cy="259227"/>
                      </a:xfrm>
                      <a:prstGeom prst="rect">
                        <a:avLst/>
                      </a:prstGeom>
                    </p:spPr>
                  </p:pic>
                </p:oleObj>
              </mc:Fallback>
            </mc:AlternateContent>
          </a:graphicData>
        </a:graphic>
      </p:graphicFrame>
      <p:sp>
        <p:nvSpPr>
          <p:cNvPr id="5" name="Content Placeholder 4"/>
          <p:cNvSpPr>
            <a:spLocks noGrp="1"/>
          </p:cNvSpPr>
          <p:nvPr>
            <p:ph sz="quarter" idx="14"/>
          </p:nvPr>
        </p:nvSpPr>
        <p:spPr>
          <a:xfrm>
            <a:off x="2727290" y="1650981"/>
            <a:ext cx="5328315" cy="342104"/>
          </a:xfrm>
        </p:spPr>
        <p:txBody>
          <a:bodyPr lIns="0" tIns="0"/>
          <a:lstStyle/>
          <a:p>
            <a:pPr marL="432" indent="0">
              <a:buNone/>
            </a:pPr>
            <a:r>
              <a:rPr lang="en-US" sz="1800" noProof="0" dirty="0"/>
              <a:t>-line </a:t>
            </a:r>
            <a:r>
              <a:rPr lang="en-US" sz="1800" b="1" noProof="0" dirty="0"/>
              <a:t>could</a:t>
            </a:r>
            <a:r>
              <a:rPr lang="en-US" sz="1800" noProof="0" dirty="0"/>
              <a:t> be an equilibrium, but how do we know</a:t>
            </a:r>
          </a:p>
        </p:txBody>
      </p:sp>
      <p:sp>
        <p:nvSpPr>
          <p:cNvPr id="6" name="Content Placeholder 5"/>
          <p:cNvSpPr>
            <a:spLocks noGrp="1"/>
          </p:cNvSpPr>
          <p:nvPr>
            <p:ph sz="quarter" idx="15"/>
          </p:nvPr>
        </p:nvSpPr>
        <p:spPr>
          <a:xfrm>
            <a:off x="546101" y="2087312"/>
            <a:ext cx="5236463" cy="359777"/>
          </a:xfrm>
        </p:spPr>
        <p:txBody>
          <a:bodyPr lIns="0" tIns="0"/>
          <a:lstStyle/>
          <a:p>
            <a:pPr marL="432" indent="0">
              <a:buNone/>
            </a:pPr>
            <a:r>
              <a:rPr lang="en-US" sz="1800" noProof="0" dirty="0"/>
              <a:t>which one </a:t>
            </a:r>
            <a:r>
              <a:rPr lang="en-US" sz="1800" b="1" noProof="0" dirty="0"/>
              <a:t>will</a:t>
            </a:r>
            <a:r>
              <a:rPr lang="en-US" sz="1800" noProof="0" dirty="0"/>
              <a:t> be the equilibrium in a given year?</a:t>
            </a:r>
          </a:p>
        </p:txBody>
      </p:sp>
      <p:sp>
        <p:nvSpPr>
          <p:cNvPr id="7" name="Content Placeholder 6"/>
          <p:cNvSpPr>
            <a:spLocks noGrp="1"/>
          </p:cNvSpPr>
          <p:nvPr>
            <p:ph sz="quarter" idx="16"/>
          </p:nvPr>
        </p:nvSpPr>
        <p:spPr>
          <a:xfrm>
            <a:off x="520700" y="2508417"/>
            <a:ext cx="8430768" cy="1445347"/>
          </a:xfrm>
        </p:spPr>
        <p:txBody>
          <a:bodyPr/>
          <a:lstStyle/>
          <a:p>
            <a:r>
              <a:rPr lang="en-US" sz="1800" noProof="0" dirty="0"/>
              <a:t>To determine this, recall that when they receive additional income, households consume some of it and save some of it.</a:t>
            </a:r>
          </a:p>
          <a:p>
            <a:r>
              <a:rPr lang="en-US" sz="1800" noProof="0" dirty="0"/>
              <a:t>The resulting </a:t>
            </a:r>
            <a:r>
              <a:rPr lang="en-US" sz="1800" b="1" noProof="0" dirty="0"/>
              <a:t>consumption function</a:t>
            </a:r>
            <a:r>
              <a:rPr lang="en-US" sz="1800" noProof="0" dirty="0"/>
              <a:t> tells us how much consumers will spend (real expenditure) when they have a particular income (real G</a:t>
            </a:r>
            <a:r>
              <a:rPr lang="en-US" sz="100" noProof="0" dirty="0"/>
              <a:t> </a:t>
            </a:r>
            <a:r>
              <a:rPr lang="en-US" sz="1800" noProof="0" dirty="0"/>
              <a:t>D</a:t>
            </a:r>
            <a:r>
              <a:rPr lang="en-US" sz="100" noProof="0" dirty="0"/>
              <a:t> </a:t>
            </a:r>
            <a:r>
              <a:rPr lang="en-US" sz="1800" noProof="0" dirty="0"/>
              <a:t>P).</a:t>
            </a:r>
          </a:p>
        </p:txBody>
      </p:sp>
      <p:sp>
        <p:nvSpPr>
          <p:cNvPr id="8" name="Content Placeholder 7"/>
          <p:cNvSpPr>
            <a:spLocks noGrp="1"/>
          </p:cNvSpPr>
          <p:nvPr>
            <p:ph sz="quarter" idx="17"/>
          </p:nvPr>
        </p:nvSpPr>
        <p:spPr>
          <a:xfrm>
            <a:off x="520701" y="4015093"/>
            <a:ext cx="5772912" cy="426352"/>
          </a:xfrm>
        </p:spPr>
        <p:txBody>
          <a:bodyPr/>
          <a:lstStyle/>
          <a:p>
            <a:pPr marL="432" indent="0">
              <a:buNone/>
            </a:pPr>
            <a:r>
              <a:rPr lang="en-US" sz="1800" noProof="0" dirty="0"/>
              <a:t>This will determine Consumption (</a:t>
            </a:r>
            <a:r>
              <a:rPr lang="en-US" sz="1800" i="1" noProof="0" dirty="0"/>
              <a:t>C</a:t>
            </a:r>
            <a:r>
              <a:rPr lang="en-US" sz="1800" noProof="0" dirty="0"/>
              <a:t>) in the equation</a:t>
            </a:r>
          </a:p>
        </p:txBody>
      </p:sp>
      <p:graphicFrame>
        <p:nvGraphicFramePr>
          <p:cNvPr id="19" name="Object 18" descr="Y equals C plus I plus G plus N X">
            <a:extLst>
              <a:ext uri="{FF2B5EF4-FFF2-40B4-BE49-F238E27FC236}">
                <a16:creationId xmlns:a16="http://schemas.microsoft.com/office/drawing/2014/main" id="{BBE1C320-32B0-4AFE-8A71-FDDDDB6E4681}"/>
              </a:ext>
            </a:extLst>
          </p:cNvPr>
          <p:cNvGraphicFramePr>
            <a:graphicFrameLocks noChangeAspect="1"/>
          </p:cNvGraphicFramePr>
          <p:nvPr>
            <p:extLst>
              <p:ext uri="{D42A27DB-BD31-4B8C-83A1-F6EECF244321}">
                <p14:modId xmlns:p14="http://schemas.microsoft.com/office/powerpoint/2010/main" val="1799800746"/>
              </p:ext>
            </p:extLst>
          </p:nvPr>
        </p:nvGraphicFramePr>
        <p:xfrm>
          <a:off x="3694546" y="4600310"/>
          <a:ext cx="1881909" cy="230909"/>
        </p:xfrm>
        <a:graphic>
          <a:graphicData uri="http://schemas.openxmlformats.org/presentationml/2006/ole">
            <mc:AlternateContent xmlns:mc="http://schemas.openxmlformats.org/markup-compatibility/2006">
              <mc:Choice xmlns:v="urn:schemas-microsoft-com:vml" Requires="v">
                <p:oleObj name="Equation" r:id="rId5" imgW="2070000" imgH="253800" progId="Equation.DSMT4">
                  <p:embed/>
                </p:oleObj>
              </mc:Choice>
              <mc:Fallback>
                <p:oleObj name="Equation" r:id="rId5" imgW="2070000" imgH="253800" progId="Equation.DSMT4">
                  <p:embed/>
                  <p:pic>
                    <p:nvPicPr>
                      <p:cNvPr id="19" name="Object 18" descr="Y equals C plus I plus G plus N X">
                        <a:extLst>
                          <a:ext uri="{FF2B5EF4-FFF2-40B4-BE49-F238E27FC236}">
                            <a16:creationId xmlns:a16="http://schemas.microsoft.com/office/drawing/2014/main" id="{BBE1C320-32B0-4AFE-8A71-FDDDDB6E4681}"/>
                          </a:ext>
                        </a:extLst>
                      </p:cNvPr>
                      <p:cNvPicPr/>
                      <p:nvPr/>
                    </p:nvPicPr>
                    <p:blipFill>
                      <a:blip r:embed="rId6"/>
                      <a:stretch>
                        <a:fillRect/>
                      </a:stretch>
                    </p:blipFill>
                    <p:spPr>
                      <a:xfrm>
                        <a:off x="3694546" y="4600310"/>
                        <a:ext cx="1881909" cy="230909"/>
                      </a:xfrm>
                      <a:prstGeom prst="rect">
                        <a:avLst/>
                      </a:prstGeom>
                    </p:spPr>
                  </p:pic>
                </p:oleObj>
              </mc:Fallback>
            </mc:AlternateContent>
          </a:graphicData>
        </a:graphic>
      </p:graphicFrame>
      <p:sp>
        <p:nvSpPr>
          <p:cNvPr id="9" name="Content Placeholder 8"/>
          <p:cNvSpPr>
            <a:spLocks noGrp="1"/>
          </p:cNvSpPr>
          <p:nvPr>
            <p:ph sz="quarter" idx="18"/>
          </p:nvPr>
        </p:nvSpPr>
        <p:spPr>
          <a:xfrm>
            <a:off x="520700" y="4929125"/>
            <a:ext cx="8272272" cy="707136"/>
          </a:xfrm>
        </p:spPr>
        <p:txBody>
          <a:bodyPr/>
          <a:lstStyle/>
          <a:p>
            <a:pPr marL="432" indent="0">
              <a:buNone/>
            </a:pPr>
            <a:r>
              <a:rPr lang="en-US" sz="1800" noProof="0" dirty="0"/>
              <a:t>Macroeconomic equilibrium simply means the left side (real G</a:t>
            </a:r>
            <a:r>
              <a:rPr lang="en-US" sz="100" noProof="0" dirty="0"/>
              <a:t> </a:t>
            </a:r>
            <a:r>
              <a:rPr lang="en-US" sz="1800" noProof="0" dirty="0"/>
              <a:t>D</a:t>
            </a:r>
            <a:r>
              <a:rPr lang="en-US" sz="100" noProof="0" dirty="0"/>
              <a:t> </a:t>
            </a:r>
            <a:r>
              <a:rPr lang="en-US" sz="1800" noProof="0" dirty="0"/>
              <a:t>P) must equal the right side (planned aggregate expenditure).</a:t>
            </a:r>
          </a:p>
        </p:txBody>
      </p:sp>
      <p:sp>
        <p:nvSpPr>
          <p:cNvPr id="10" name="Content Placeholder 9"/>
          <p:cNvSpPr>
            <a:spLocks noGrp="1"/>
          </p:cNvSpPr>
          <p:nvPr>
            <p:ph sz="quarter" idx="19"/>
          </p:nvPr>
        </p:nvSpPr>
        <p:spPr>
          <a:xfrm>
            <a:off x="520700" y="5732907"/>
            <a:ext cx="6413500" cy="427609"/>
          </a:xfrm>
        </p:spPr>
        <p:txBody>
          <a:bodyPr rIns="0"/>
          <a:lstStyle/>
          <a:p>
            <a:r>
              <a:rPr lang="en-US" sz="1800" noProof="0" dirty="0"/>
              <a:t>The trick is to find the “right” level of </a:t>
            </a:r>
            <a:r>
              <a:rPr lang="en-US" sz="1800" i="1" noProof="0" dirty="0"/>
              <a:t>C</a:t>
            </a:r>
            <a:r>
              <a:rPr lang="en-US" sz="1800" noProof="0" dirty="0"/>
              <a:t>. For that, we use the</a:t>
            </a:r>
          </a:p>
        </p:txBody>
      </p:sp>
      <p:graphicFrame>
        <p:nvGraphicFramePr>
          <p:cNvPr id="20" name="Object 19" descr="45 degrees"/>
          <p:cNvGraphicFramePr>
            <a:graphicFrameLocks noChangeAspect="1"/>
          </p:cNvGraphicFramePr>
          <p:nvPr>
            <p:extLst>
              <p:ext uri="{D42A27DB-BD31-4B8C-83A1-F6EECF244321}">
                <p14:modId xmlns:p14="http://schemas.microsoft.com/office/powerpoint/2010/main" val="3526827729"/>
              </p:ext>
            </p:extLst>
          </p:nvPr>
        </p:nvGraphicFramePr>
        <p:xfrm>
          <a:off x="6955663" y="5837868"/>
          <a:ext cx="440500" cy="272451"/>
        </p:xfrm>
        <a:graphic>
          <a:graphicData uri="http://schemas.openxmlformats.org/presentationml/2006/ole">
            <mc:AlternateContent xmlns:mc="http://schemas.openxmlformats.org/markup-compatibility/2006">
              <mc:Choice xmlns:v="urn:schemas-microsoft-com:vml" Requires="v">
                <p:oleObj name="Equation" r:id="rId7" imgW="279360" imgH="177480" progId="Equation.DSMT4">
                  <p:embed/>
                </p:oleObj>
              </mc:Choice>
              <mc:Fallback>
                <p:oleObj name="Equation" r:id="rId7" imgW="279360" imgH="177480" progId="Equation.DSMT4">
                  <p:embed/>
                  <p:pic>
                    <p:nvPicPr>
                      <p:cNvPr id="20" name="Object 19" descr="45 degrees"/>
                      <p:cNvPicPr/>
                      <p:nvPr/>
                    </p:nvPicPr>
                    <p:blipFill>
                      <a:blip r:embed="rId8"/>
                      <a:stretch>
                        <a:fillRect/>
                      </a:stretch>
                    </p:blipFill>
                    <p:spPr>
                      <a:xfrm>
                        <a:off x="6955663" y="5837868"/>
                        <a:ext cx="440500" cy="272451"/>
                      </a:xfrm>
                      <a:prstGeom prst="rect">
                        <a:avLst/>
                      </a:prstGeom>
                    </p:spPr>
                  </p:pic>
                </p:oleObj>
              </mc:Fallback>
            </mc:AlternateContent>
          </a:graphicData>
        </a:graphic>
      </p:graphicFrame>
      <p:sp>
        <p:nvSpPr>
          <p:cNvPr id="11" name="Content Placeholder 10"/>
          <p:cNvSpPr>
            <a:spLocks noGrp="1"/>
          </p:cNvSpPr>
          <p:nvPr>
            <p:ph sz="quarter" idx="20"/>
          </p:nvPr>
        </p:nvSpPr>
        <p:spPr>
          <a:xfrm>
            <a:off x="7450329" y="5732906"/>
            <a:ext cx="1475231" cy="427609"/>
          </a:xfrm>
        </p:spPr>
        <p:txBody>
          <a:bodyPr lIns="0"/>
          <a:lstStyle/>
          <a:p>
            <a:pPr marL="432" indent="0">
              <a:buNone/>
            </a:pPr>
            <a:r>
              <a:rPr lang="en-US" sz="1800" noProof="0" dirty="0"/>
              <a:t>line diagram.</a:t>
            </a:r>
          </a:p>
        </p:txBody>
      </p:sp>
    </p:spTree>
    <p:extLst>
      <p:ext uri="{BB962C8B-B14F-4D97-AF65-F5344CB8AC3E}">
        <p14:creationId xmlns:p14="http://schemas.microsoft.com/office/powerpoint/2010/main" val="349959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12.10 Macroeconomic Equilibrium on the </a:t>
            </a:r>
            <a:r>
              <a:rPr lang="en-US" sz="100" noProof="0" dirty="0"/>
              <a:t>45 degrees </a:t>
            </a:r>
            <a:r>
              <a:rPr lang="en-US" sz="3200" noProof="0" dirty="0"/>
              <a:t>     -Line Diagram </a:t>
            </a:r>
            <a:r>
              <a:rPr lang="en-US" sz="2000" b="0" noProof="0" dirty="0"/>
              <a:t>(1 of 3)</a:t>
            </a:r>
            <a:endParaRPr lang="en-US" sz="2000" noProof="0" dirty="0"/>
          </a:p>
        </p:txBody>
      </p:sp>
      <p:graphicFrame>
        <p:nvGraphicFrame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123659970"/>
              </p:ext>
            </p:extLst>
          </p:nvPr>
        </p:nvGraphicFramePr>
        <p:xfrm>
          <a:off x="1887335" y="821952"/>
          <a:ext cx="610269" cy="342679"/>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1887335" y="821952"/>
                        <a:ext cx="610269" cy="342679"/>
                      </a:xfrm>
                      <a:prstGeom prst="rect">
                        <a:avLst/>
                      </a:prstGeom>
                      <a:solidFill>
                        <a:schemeClr val="bg1"/>
                      </a:solidFill>
                    </p:spPr>
                  </p:pic>
                </p:oleObj>
              </mc:Fallback>
            </mc:AlternateContent>
          </a:graphicData>
        </a:graphic>
      </p:graphicFrame>
      <p:sp>
        <p:nvSpPr>
          <p:cNvPr id="7" name="Content Placeholder 6"/>
          <p:cNvSpPr>
            <a:spLocks noGrp="1"/>
          </p:cNvSpPr>
          <p:nvPr>
            <p:ph sz="quarter" idx="15"/>
          </p:nvPr>
        </p:nvSpPr>
        <p:spPr>
          <a:xfrm>
            <a:off x="558800" y="1634613"/>
            <a:ext cx="2959474" cy="2884037"/>
          </a:xfrm>
        </p:spPr>
        <p:txBody>
          <a:bodyPr lIns="0" tIns="0" rIns="0" bIns="0"/>
          <a:lstStyle/>
          <a:p>
            <a:pPr marL="432" indent="0">
              <a:spcBef>
                <a:spcPts val="600"/>
              </a:spcBef>
              <a:buNone/>
            </a:pPr>
            <a:r>
              <a:rPr lang="en-US" sz="2000" noProof="0" dirty="0"/>
              <a:t>We start by placing the consumption function on the diagram.</a:t>
            </a:r>
          </a:p>
          <a:p>
            <a:pPr marL="432" indent="0">
              <a:spcBef>
                <a:spcPts val="600"/>
              </a:spcBef>
              <a:buNone/>
            </a:pPr>
            <a:r>
              <a:rPr lang="en-US" sz="2000" noProof="0" dirty="0"/>
              <a:t>If there was no other expenditure in the economy, then the macroeconomic equilibrium would be where the consumption</a:t>
            </a:r>
          </a:p>
        </p:txBody>
      </p:sp>
      <p:sp>
        <p:nvSpPr>
          <p:cNvPr id="10" name="Content Placeholder 9"/>
          <p:cNvSpPr>
            <a:spLocks noGrp="1"/>
          </p:cNvSpPr>
          <p:nvPr>
            <p:ph sz="quarter" idx="16"/>
          </p:nvPr>
        </p:nvSpPr>
        <p:spPr>
          <a:xfrm>
            <a:off x="558800" y="4586384"/>
            <a:ext cx="2381003" cy="335708"/>
          </a:xfrm>
        </p:spPr>
        <p:txBody>
          <a:bodyPr lIns="0" tIns="0" rIns="0" bIns="0"/>
          <a:lstStyle/>
          <a:p>
            <a:pPr marL="432" indent="0">
              <a:buNone/>
            </a:pPr>
            <a:r>
              <a:rPr lang="en-US" sz="2000" noProof="0" dirty="0"/>
              <a:t>function crossed the</a:t>
            </a:r>
          </a:p>
        </p:txBody>
      </p:sp>
      <p:graphicFrame>
        <p:nvGraphicFramePr>
          <p:cNvPr id="15" name="Object 14" descr="45 degrees"/>
          <p:cNvGraphicFramePr>
            <a:graphicFrameLocks noChangeAspect="1"/>
          </p:cNvGraphicFramePr>
          <p:nvPr>
            <p:extLst>
              <p:ext uri="{D42A27DB-BD31-4B8C-83A1-F6EECF244321}">
                <p14:modId xmlns:p14="http://schemas.microsoft.com/office/powerpoint/2010/main" val="1641655246"/>
              </p:ext>
            </p:extLst>
          </p:nvPr>
        </p:nvGraphicFramePr>
        <p:xfrm>
          <a:off x="3022490" y="4612491"/>
          <a:ext cx="563230" cy="272451"/>
        </p:xfrm>
        <a:graphic>
          <a:graphicData uri="http://schemas.openxmlformats.org/presentationml/2006/ole">
            <mc:AlternateContent xmlns:mc="http://schemas.openxmlformats.org/markup-compatibility/2006">
              <mc:Choice xmlns:v="urn:schemas-microsoft-com:vml" Requires="v">
                <p:oleObj name="Equation" r:id="rId5" imgW="279360" imgH="177480" progId="Equation.DSMT4">
                  <p:embed/>
                </p:oleObj>
              </mc:Choice>
              <mc:Fallback>
                <p:oleObj name="Equation" r:id="rId5" imgW="279360" imgH="177480" progId="Equation.DSMT4">
                  <p:embed/>
                  <p:pic>
                    <p:nvPicPr>
                      <p:cNvPr id="15" name="Object 14" descr="45 degrees"/>
                      <p:cNvPicPr/>
                      <p:nvPr/>
                    </p:nvPicPr>
                    <p:blipFill>
                      <a:blip r:embed="rId6"/>
                      <a:stretch>
                        <a:fillRect/>
                      </a:stretch>
                    </p:blipFill>
                    <p:spPr>
                      <a:xfrm>
                        <a:off x="3022490" y="4612491"/>
                        <a:ext cx="563230" cy="272451"/>
                      </a:xfrm>
                      <a:prstGeom prst="rect">
                        <a:avLst/>
                      </a:prstGeom>
                    </p:spPr>
                  </p:pic>
                </p:oleObj>
              </mc:Fallback>
            </mc:AlternateContent>
          </a:graphicData>
        </a:graphic>
      </p:graphicFrame>
      <p:sp>
        <p:nvSpPr>
          <p:cNvPr id="11" name="Content Placeholder 10"/>
          <p:cNvSpPr>
            <a:spLocks noGrp="1"/>
          </p:cNvSpPr>
          <p:nvPr>
            <p:ph sz="quarter" idx="17"/>
          </p:nvPr>
        </p:nvSpPr>
        <p:spPr>
          <a:xfrm>
            <a:off x="558800" y="4981189"/>
            <a:ext cx="3019778" cy="753923"/>
          </a:xfrm>
        </p:spPr>
        <p:txBody>
          <a:bodyPr lIns="0" tIns="0" rIns="0" bIns="0"/>
          <a:lstStyle/>
          <a:p>
            <a:pPr marL="432" indent="0">
              <a:buNone/>
            </a:pPr>
            <a:r>
              <a:rPr lang="en-US" sz="2000" noProof="0" dirty="0">
                <a:latin typeface="+mn-lt"/>
              </a:rPr>
              <a:t>line; there, income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 equals expenditure.</a:t>
            </a:r>
          </a:p>
        </p:txBody>
      </p:sp>
      <p:pic>
        <p:nvPicPr>
          <p:cNvPr id="5" name="Picture 4" descr="A graph depicts the macroeconomic equilibrium on the 45 degree line. For long description in Notes pane, press F6.">
            <a:extLst>
              <a:ext uri="{FF2B5EF4-FFF2-40B4-BE49-F238E27FC236}">
                <a16:creationId xmlns:a16="http://schemas.microsoft.com/office/drawing/2014/main" id="{606F5189-38DB-AE5C-443A-B65FE365ADDF}"/>
              </a:ext>
            </a:extLst>
          </p:cNvPr>
          <p:cNvPicPr>
            <a:picLocks noChangeAspect="1"/>
          </p:cNvPicPr>
          <p:nvPr/>
        </p:nvPicPr>
        <p:blipFill>
          <a:blip r:embed="rId7"/>
          <a:stretch>
            <a:fillRect/>
          </a:stretch>
        </p:blipFill>
        <p:spPr>
          <a:xfrm>
            <a:off x="3786597" y="1634613"/>
            <a:ext cx="4900203" cy="3395120"/>
          </a:xfrm>
          <a:prstGeom prst="rect">
            <a:avLst/>
          </a:prstGeom>
        </p:spPr>
      </p:pic>
    </p:spTree>
    <p:extLst>
      <p:ext uri="{BB962C8B-B14F-4D97-AF65-F5344CB8AC3E}">
        <p14:creationId xmlns:p14="http://schemas.microsoft.com/office/powerpoint/2010/main" val="63076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12.10 Macroeconomic Equilibrium on the </a:t>
            </a:r>
            <a:r>
              <a:rPr lang="en-US" sz="100" noProof="0" dirty="0"/>
              <a:t>45 degrees </a:t>
            </a:r>
            <a:r>
              <a:rPr lang="en-US" sz="3200" noProof="0" dirty="0"/>
              <a:t>     -Line Diagram </a:t>
            </a:r>
            <a:r>
              <a:rPr lang="en-US" sz="2000" b="0" noProof="0" dirty="0"/>
              <a:t>(2 of 3)</a:t>
            </a:r>
            <a:endParaRPr lang="en-US" sz="2000" noProof="0" dirty="0"/>
          </a:p>
        </p:txBody>
      </p:sp>
      <p:graphicFrame>
        <p:nvGraphicFrame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63544206"/>
              </p:ext>
            </p:extLst>
          </p:nvPr>
        </p:nvGraphicFramePr>
        <p:xfrm>
          <a:off x="1887335" y="821952"/>
          <a:ext cx="610269" cy="342679"/>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1887335" y="821952"/>
                        <a:ext cx="610269" cy="342679"/>
                      </a:xfrm>
                      <a:prstGeom prst="rect">
                        <a:avLst/>
                      </a:prstGeom>
                      <a:solidFill>
                        <a:schemeClr val="bg1"/>
                      </a:solidFill>
                    </p:spPr>
                  </p:pic>
                </p:oleObj>
              </mc:Fallback>
            </mc:AlternateContent>
          </a:graphicData>
        </a:graphic>
      </p:graphicFrame>
      <p:sp>
        <p:nvSpPr>
          <p:cNvPr id="7" name="Content Placeholder 6"/>
          <p:cNvSpPr>
            <a:spLocks noGrp="1"/>
          </p:cNvSpPr>
          <p:nvPr>
            <p:ph sz="quarter" idx="15"/>
          </p:nvPr>
        </p:nvSpPr>
        <p:spPr>
          <a:xfrm>
            <a:off x="558800" y="1634614"/>
            <a:ext cx="2887786" cy="4555172"/>
          </a:xfrm>
        </p:spPr>
        <p:txBody>
          <a:bodyPr lIns="0" tIns="0" rIns="0" bIns="0"/>
          <a:lstStyle/>
          <a:p>
            <a:pPr marL="432" indent="0">
              <a:spcBef>
                <a:spcPts val="600"/>
              </a:spcBef>
              <a:buNone/>
            </a:pPr>
            <a:r>
              <a:rPr lang="en-US" sz="2000" noProof="0" dirty="0"/>
              <a:t>But there are other expenditures. We will assume they are </a:t>
            </a:r>
            <a:r>
              <a:rPr lang="en-US" sz="2000" b="1" noProof="0" dirty="0"/>
              <a:t>not</a:t>
            </a:r>
            <a:r>
              <a:rPr lang="en-US" sz="2000" noProof="0" dirty="0"/>
              <a:t> affected by income, that they are predetermined.</a:t>
            </a:r>
          </a:p>
          <a:p>
            <a:pPr marL="432" indent="0">
              <a:spcBef>
                <a:spcPts val="600"/>
              </a:spcBef>
              <a:buNone/>
            </a:pPr>
            <a:r>
              <a:rPr lang="en-US" sz="2000" noProof="0" dirty="0"/>
              <a:t>Then we add the other expenditures: planned investment, government purchases, and net exports.</a:t>
            </a:r>
          </a:p>
          <a:p>
            <a:pPr marL="432" indent="0">
              <a:spcBef>
                <a:spcPts val="600"/>
              </a:spcBef>
              <a:buNone/>
            </a:pPr>
            <a:r>
              <a:rPr lang="en-US" sz="2000" noProof="0" dirty="0"/>
              <a:t>These are vertical shifts in real expenditure because their values do not depend on real G</a:t>
            </a:r>
            <a:r>
              <a:rPr lang="en-US" sz="100" noProof="0" dirty="0"/>
              <a:t> </a:t>
            </a:r>
            <a:r>
              <a:rPr lang="en-US" sz="2000" noProof="0" dirty="0"/>
              <a:t>D</a:t>
            </a:r>
            <a:r>
              <a:rPr lang="en-US" sz="100" noProof="0" dirty="0"/>
              <a:t> </a:t>
            </a:r>
            <a:r>
              <a:rPr lang="en-US" sz="2000" noProof="0" dirty="0"/>
              <a:t>P.</a:t>
            </a:r>
          </a:p>
        </p:txBody>
      </p:sp>
      <p:pic>
        <p:nvPicPr>
          <p:cNvPr id="5" name="Picture 4" descr="A graph depicts the macroeconomic equilibrium on the 45 degree line. For long description in Notes pane, press F6.">
            <a:extLst>
              <a:ext uri="{FF2B5EF4-FFF2-40B4-BE49-F238E27FC236}">
                <a16:creationId xmlns:a16="http://schemas.microsoft.com/office/drawing/2014/main" id="{606F5189-38DB-AE5C-443A-B65FE365ADDF}"/>
              </a:ext>
            </a:extLst>
          </p:cNvPr>
          <p:cNvPicPr>
            <a:picLocks noChangeAspect="1"/>
          </p:cNvPicPr>
          <p:nvPr/>
        </p:nvPicPr>
        <p:blipFill>
          <a:blip r:embed="rId5"/>
          <a:stretch>
            <a:fillRect/>
          </a:stretch>
        </p:blipFill>
        <p:spPr>
          <a:xfrm>
            <a:off x="3775485" y="1634614"/>
            <a:ext cx="4900203" cy="3395120"/>
          </a:xfrm>
          <a:prstGeom prst="rect">
            <a:avLst/>
          </a:prstGeom>
        </p:spPr>
      </p:pic>
    </p:spTree>
    <p:extLst>
      <p:ext uri="{BB962C8B-B14F-4D97-AF65-F5344CB8AC3E}">
        <p14:creationId xmlns:p14="http://schemas.microsoft.com/office/powerpoint/2010/main" val="10372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12.1 The Aggregate Expenditure Model</a:t>
            </a:r>
          </a:p>
        </p:txBody>
      </p:sp>
      <p:sp>
        <p:nvSpPr>
          <p:cNvPr id="4" name="Content Placeholder 3"/>
          <p:cNvSpPr>
            <a:spLocks noGrp="1"/>
          </p:cNvSpPr>
          <p:nvPr>
            <p:ph sz="quarter" idx="13"/>
          </p:nvPr>
        </p:nvSpPr>
        <p:spPr>
          <a:xfrm>
            <a:off x="457200" y="1560846"/>
            <a:ext cx="8229600" cy="790470"/>
          </a:xfrm>
        </p:spPr>
        <p:txBody>
          <a:bodyPr/>
          <a:lstStyle/>
          <a:p>
            <a:pPr marL="432" indent="0">
              <a:buNone/>
            </a:pPr>
            <a:r>
              <a:rPr lang="en-US" sz="2000" b="1" noProof="0" dirty="0"/>
              <a:t>Explain how macroeconomic equilibrium is determined in the aggregate expenditure model.</a:t>
            </a:r>
          </a:p>
        </p:txBody>
      </p:sp>
      <p:sp>
        <p:nvSpPr>
          <p:cNvPr id="5" name="Content Placeholder 4"/>
          <p:cNvSpPr>
            <a:spLocks noGrp="1"/>
          </p:cNvSpPr>
          <p:nvPr>
            <p:ph sz="quarter" idx="14"/>
          </p:nvPr>
        </p:nvSpPr>
        <p:spPr>
          <a:xfrm>
            <a:off x="457200" y="2426659"/>
            <a:ext cx="8229600" cy="3875601"/>
          </a:xfrm>
        </p:spPr>
        <p:txBody>
          <a:bodyPr/>
          <a:lstStyle/>
          <a:p>
            <a:pPr marL="432" indent="0">
              <a:buNone/>
            </a:pPr>
            <a:r>
              <a:rPr lang="en-US" noProof="0" dirty="0"/>
              <a:t>In this chapter, we will build up a simple mathematical model of the economy known as the </a:t>
            </a:r>
            <a:r>
              <a:rPr lang="en-US" b="1" noProof="0" dirty="0"/>
              <a:t>aggregate expenditure model</a:t>
            </a:r>
            <a:r>
              <a:rPr lang="en-US" noProof="0" dirty="0"/>
              <a:t>.</a:t>
            </a:r>
          </a:p>
          <a:p>
            <a:pPr marL="432" indent="0">
              <a:buNone/>
            </a:pPr>
            <a:r>
              <a:rPr lang="en-US" b="1" noProof="0" dirty="0"/>
              <a:t>Aggregate expenditure model</a:t>
            </a:r>
            <a:r>
              <a:rPr lang="en-US" noProof="0" dirty="0"/>
              <a:t>: A macroeconomic model that focuses on the short-run relationship between total spending and real G</a:t>
            </a:r>
            <a:r>
              <a:rPr lang="en-US" sz="100" noProof="0" dirty="0"/>
              <a:t> </a:t>
            </a:r>
            <a:r>
              <a:rPr lang="en-US" noProof="0" dirty="0"/>
              <a:t>D</a:t>
            </a:r>
            <a:r>
              <a:rPr lang="en-US" sz="100" noProof="0" dirty="0"/>
              <a:t> </a:t>
            </a:r>
            <a:r>
              <a:rPr lang="en-US" noProof="0" dirty="0"/>
              <a:t>P, assuming that the price level is constant.</a:t>
            </a:r>
          </a:p>
          <a:p>
            <a:pPr marL="432" indent="0">
              <a:buNone/>
            </a:pPr>
            <a:r>
              <a:rPr lang="en-US" noProof="0" dirty="0"/>
              <a:t>This model will focus on short-run determination of total output in an economy.</a:t>
            </a:r>
          </a:p>
        </p:txBody>
      </p:sp>
    </p:spTree>
    <p:extLst>
      <p:ext uri="{BB962C8B-B14F-4D97-AF65-F5344CB8AC3E}">
        <p14:creationId xmlns:p14="http://schemas.microsoft.com/office/powerpoint/2010/main" val="30360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12.10 Macroeconomic Equilibrium on the </a:t>
            </a:r>
            <a:r>
              <a:rPr lang="en-US" sz="100" noProof="0" dirty="0"/>
              <a:t>45 degrees </a:t>
            </a:r>
            <a:r>
              <a:rPr lang="en-US" sz="3200" noProof="0" dirty="0"/>
              <a:t>     -Line Diagram </a:t>
            </a:r>
            <a:r>
              <a:rPr lang="en-US" sz="2000" b="0" noProof="0" dirty="0"/>
              <a:t>(3 of 3)</a:t>
            </a:r>
            <a:endParaRPr lang="en-US" sz="2000" noProof="0" dirty="0"/>
          </a:p>
        </p:txBody>
      </p:sp>
      <p:graphicFrame>
        <p:nvGraphicFrame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nvGraphicFramePr>
        <p:xfrm>
          <a:off x="1887335" y="821952"/>
          <a:ext cx="610269" cy="342679"/>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1887335" y="821952"/>
                        <a:ext cx="610269" cy="342679"/>
                      </a:xfrm>
                      <a:prstGeom prst="rect">
                        <a:avLst/>
                      </a:prstGeom>
                      <a:solidFill>
                        <a:schemeClr val="bg1"/>
                      </a:solidFill>
                    </p:spPr>
                  </p:pic>
                </p:oleObj>
              </mc:Fallback>
            </mc:AlternateContent>
          </a:graphicData>
        </a:graphic>
      </p:graphicFrame>
      <p:sp>
        <p:nvSpPr>
          <p:cNvPr id="3" name="Content Placeholder 6">
            <a:extLst>
              <a:ext uri="{FF2B5EF4-FFF2-40B4-BE49-F238E27FC236}">
                <a16:creationId xmlns:a16="http://schemas.microsoft.com/office/drawing/2014/main" id="{735E894F-70FB-CE93-046F-E36358BCD52A}"/>
              </a:ext>
            </a:extLst>
          </p:cNvPr>
          <p:cNvSpPr>
            <a:spLocks noGrp="1"/>
          </p:cNvSpPr>
          <p:nvPr>
            <p:ph sz="quarter" idx="15"/>
          </p:nvPr>
        </p:nvSpPr>
        <p:spPr>
          <a:xfrm>
            <a:off x="533401" y="1580990"/>
            <a:ext cx="2571043" cy="1771809"/>
          </a:xfrm>
        </p:spPr>
        <p:txBody>
          <a:bodyPr lIns="0" tIns="0" rIns="0" bIns="0"/>
          <a:lstStyle/>
          <a:p>
            <a:pPr marL="432" indent="0">
              <a:spcBef>
                <a:spcPts val="600"/>
              </a:spcBef>
              <a:buNone/>
            </a:pPr>
            <a:r>
              <a:rPr lang="en-US" sz="1800" noProof="0" dirty="0">
                <a:solidFill>
                  <a:schemeClr val="tx1"/>
                </a:solidFill>
              </a:rPr>
              <a:t>At last, we have macroeconomic equilibrium: the point at which</a:t>
            </a:r>
          </a:p>
          <a:p>
            <a:pPr marL="432000" indent="-432000">
              <a:spcBef>
                <a:spcPts val="600"/>
              </a:spcBef>
              <a:buFont typeface="+mj-lt"/>
              <a:buAutoNum type="arabicPeriod"/>
            </a:pPr>
            <a:r>
              <a:rPr lang="en-US" sz="1800" noProof="0" dirty="0">
                <a:solidFill>
                  <a:schemeClr val="tx1"/>
                </a:solidFill>
              </a:rPr>
              <a:t>Income equals expenditure, that is,</a:t>
            </a:r>
          </a:p>
        </p:txBody>
      </p:sp>
      <p:graphicFrame>
        <p:nvGraphicFramePr>
          <p:cNvPr id="6" name="Object 5" descr="Y = C + I + G + N X.">
            <a:extLst>
              <a:ext uri="{FF2B5EF4-FFF2-40B4-BE49-F238E27FC236}">
                <a16:creationId xmlns:a16="http://schemas.microsoft.com/office/drawing/2014/main" id="{7DE5922C-DA26-888D-52DF-8A871F9A8E20}"/>
              </a:ext>
            </a:extLst>
          </p:cNvPr>
          <p:cNvGraphicFramePr>
            <a:graphicFrameLocks noChangeAspect="1"/>
          </p:cNvGraphicFramePr>
          <p:nvPr>
            <p:extLst>
              <p:ext uri="{D42A27DB-BD31-4B8C-83A1-F6EECF244321}">
                <p14:modId xmlns:p14="http://schemas.microsoft.com/office/powerpoint/2010/main" val="4167970296"/>
              </p:ext>
            </p:extLst>
          </p:nvPr>
        </p:nvGraphicFramePr>
        <p:xfrm>
          <a:off x="1060907" y="3493160"/>
          <a:ext cx="1753465" cy="246785"/>
        </p:xfrm>
        <a:graphic>
          <a:graphicData uri="http://schemas.openxmlformats.org/presentationml/2006/ole">
            <mc:AlternateContent xmlns:mc="http://schemas.openxmlformats.org/markup-compatibility/2006">
              <mc:Choice xmlns:v="urn:schemas-microsoft-com:vml" Requires="v">
                <p:oleObj name="Equation" r:id="rId5" imgW="1257120" imgH="177480" progId="Equation.DSMT4">
                  <p:embed/>
                </p:oleObj>
              </mc:Choice>
              <mc:Fallback>
                <p:oleObj name="Equation" r:id="rId5" imgW="1257120" imgH="177480" progId="Equation.DSMT4">
                  <p:embed/>
                  <p:pic>
                    <p:nvPicPr>
                      <p:cNvPr id="6" name="Object 5" descr="Y = C + I + G + N X.">
                        <a:extLst>
                          <a:ext uri="{FF2B5EF4-FFF2-40B4-BE49-F238E27FC236}">
                            <a16:creationId xmlns:a16="http://schemas.microsoft.com/office/drawing/2014/main" id="{7DE5922C-DA26-888D-52DF-8A871F9A8E20}"/>
                          </a:ext>
                        </a:extLst>
                      </p:cNvPr>
                      <p:cNvPicPr/>
                      <p:nvPr/>
                    </p:nvPicPr>
                    <p:blipFill>
                      <a:blip r:embed="rId6"/>
                      <a:stretch>
                        <a:fillRect/>
                      </a:stretch>
                    </p:blipFill>
                    <p:spPr>
                      <a:xfrm>
                        <a:off x="1060907" y="3493160"/>
                        <a:ext cx="1753465" cy="246785"/>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ACD97DB9-4900-1256-8C7C-17CDCBBF0354}"/>
              </a:ext>
            </a:extLst>
          </p:cNvPr>
          <p:cNvSpPr txBox="1">
            <a:spLocks/>
          </p:cNvSpPr>
          <p:nvPr/>
        </p:nvSpPr>
        <p:spPr>
          <a:xfrm>
            <a:off x="533401" y="3965112"/>
            <a:ext cx="3105397" cy="1160044"/>
          </a:xfrm>
          <a:prstGeom prst="rect">
            <a:avLst/>
          </a:prstGeom>
          <a:noFill/>
          <a:ln>
            <a:noFill/>
          </a:ln>
        </p:spPr>
        <p:txBody>
          <a:bodyPr lIns="0" tIns="0" rIns="0" bIns="0"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000" indent="-432000">
              <a:buFont typeface="+mj-lt"/>
              <a:buAutoNum type="arabicPeriod" startAt="2"/>
            </a:pPr>
            <a:r>
              <a:rPr lang="en-US" sz="1800" dirty="0">
                <a:latin typeface="+mn-lt"/>
              </a:rPr>
              <a:t>The level of consumption is consistent with the level of income, according to the consumption function.</a:t>
            </a:r>
          </a:p>
        </p:txBody>
      </p:sp>
      <p:sp>
        <p:nvSpPr>
          <p:cNvPr id="9" name="Content Placeholder 8">
            <a:extLst>
              <a:ext uri="{FF2B5EF4-FFF2-40B4-BE49-F238E27FC236}">
                <a16:creationId xmlns:a16="http://schemas.microsoft.com/office/drawing/2014/main" id="{8D4AFCF2-051C-675F-D0C7-6DC681A38F18}"/>
              </a:ext>
            </a:extLst>
          </p:cNvPr>
          <p:cNvSpPr txBox="1">
            <a:spLocks/>
          </p:cNvSpPr>
          <p:nvPr/>
        </p:nvSpPr>
        <p:spPr>
          <a:xfrm>
            <a:off x="533401" y="5296309"/>
            <a:ext cx="3105397" cy="861956"/>
          </a:xfrm>
          <a:prstGeom prst="rect">
            <a:avLst/>
          </a:prstGeom>
          <a:noFill/>
          <a:ln>
            <a:noFill/>
          </a:ln>
        </p:spPr>
        <p:txBody>
          <a:bodyPr lIns="0" tIns="0" rIns="0" bIns="0"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buFont typeface="Arial"/>
              <a:buNone/>
            </a:pPr>
            <a:r>
              <a:rPr lang="en-US" sz="1800" dirty="0">
                <a:latin typeface="+mn-lt"/>
              </a:rPr>
              <a:t>We call this top-most line the </a:t>
            </a:r>
            <a:r>
              <a:rPr lang="en-US" sz="1800" b="1" dirty="0">
                <a:latin typeface="+mn-lt"/>
              </a:rPr>
              <a:t>aggregate expenditure function</a:t>
            </a:r>
            <a:r>
              <a:rPr lang="en-US" sz="1800" dirty="0">
                <a:latin typeface="+mn-lt"/>
              </a:rPr>
              <a:t>.</a:t>
            </a:r>
            <a:endParaRPr lang="en-IN" sz="1800" dirty="0">
              <a:latin typeface="+mn-lt"/>
            </a:endParaRPr>
          </a:p>
        </p:txBody>
      </p:sp>
      <p:pic>
        <p:nvPicPr>
          <p:cNvPr id="5" name="Picture 4" descr="A graph depicts the macroeconomic equilibrium on the 45 degree line. For long description in Notes pane, press F6.">
            <a:extLst>
              <a:ext uri="{FF2B5EF4-FFF2-40B4-BE49-F238E27FC236}">
                <a16:creationId xmlns:a16="http://schemas.microsoft.com/office/drawing/2014/main" id="{606F5189-38DB-AE5C-443A-B65FE365ADDF}"/>
              </a:ext>
            </a:extLst>
          </p:cNvPr>
          <p:cNvPicPr>
            <a:picLocks noChangeAspect="1"/>
          </p:cNvPicPr>
          <p:nvPr/>
        </p:nvPicPr>
        <p:blipFill>
          <a:blip r:embed="rId7"/>
          <a:stretch>
            <a:fillRect/>
          </a:stretch>
        </p:blipFill>
        <p:spPr>
          <a:xfrm>
            <a:off x="3775485" y="1636361"/>
            <a:ext cx="4900203" cy="3395120"/>
          </a:xfrm>
          <a:prstGeom prst="rect">
            <a:avLst/>
          </a:prstGeom>
        </p:spPr>
      </p:pic>
    </p:spTree>
    <p:extLst>
      <p:ext uri="{BB962C8B-B14F-4D97-AF65-F5344CB8AC3E}">
        <p14:creationId xmlns:p14="http://schemas.microsoft.com/office/powerpoint/2010/main" val="40588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12.11 Macroeconomic Equilibrium</a:t>
            </a:r>
          </a:p>
        </p:txBody>
      </p:sp>
      <p:sp>
        <p:nvSpPr>
          <p:cNvPr id="5" name="Content Placeholder 4"/>
          <p:cNvSpPr>
            <a:spLocks noGrp="1"/>
          </p:cNvSpPr>
          <p:nvPr>
            <p:ph sz="quarter" idx="14"/>
          </p:nvPr>
        </p:nvSpPr>
        <p:spPr>
          <a:xfrm>
            <a:off x="457200" y="1558412"/>
            <a:ext cx="3562141" cy="3739145"/>
          </a:xfrm>
        </p:spPr>
        <p:txBody>
          <a:bodyPr/>
          <a:lstStyle/>
          <a:p>
            <a:pPr marL="432" indent="0">
              <a:spcBef>
                <a:spcPts val="600"/>
              </a:spcBef>
              <a:buNone/>
            </a:pPr>
            <a:r>
              <a:rPr lang="en-US" sz="2000" noProof="0" dirty="0">
                <a:latin typeface="+mn-lt"/>
              </a:rPr>
              <a:t>In this economy, macroeconomic equilibrium occurs at $20 trillion.</a:t>
            </a:r>
          </a:p>
          <a:p>
            <a:pPr marL="432" indent="0">
              <a:spcBef>
                <a:spcPts val="600"/>
              </a:spcBef>
              <a:buNone/>
            </a:pPr>
            <a:r>
              <a:rPr lang="en-US" sz="2000" noProof="0" dirty="0">
                <a:latin typeface="+mn-lt"/>
              </a:rPr>
              <a:t>What if real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 were lower, say $16 trillion?</a:t>
            </a:r>
          </a:p>
          <a:p>
            <a:pPr indent="-255600">
              <a:spcBef>
                <a:spcPts val="600"/>
              </a:spcBef>
            </a:pPr>
            <a:r>
              <a:rPr lang="en-US" sz="2000" noProof="0" dirty="0">
                <a:latin typeface="+mn-lt"/>
              </a:rPr>
              <a:t>Aggregate expenditure would be higher than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 so inventories would fall.</a:t>
            </a:r>
          </a:p>
          <a:p>
            <a:pPr indent="-255600">
              <a:spcBef>
                <a:spcPts val="600"/>
              </a:spcBef>
            </a:pPr>
            <a:r>
              <a:rPr lang="en-US" sz="2000" noProof="0" dirty="0">
                <a:latin typeface="+mn-lt"/>
              </a:rPr>
              <a:t>This would signal firms to increase production, increasing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a:t>
            </a:r>
          </a:p>
        </p:txBody>
      </p:sp>
      <p:sp>
        <p:nvSpPr>
          <p:cNvPr id="6" name="Content Placeholder 5"/>
          <p:cNvSpPr>
            <a:spLocks noGrp="1"/>
          </p:cNvSpPr>
          <p:nvPr>
            <p:ph sz="quarter" idx="15"/>
          </p:nvPr>
        </p:nvSpPr>
        <p:spPr>
          <a:xfrm>
            <a:off x="457200" y="5406887"/>
            <a:ext cx="3841668" cy="765313"/>
          </a:xfrm>
        </p:spPr>
        <p:txBody>
          <a:bodyPr/>
          <a:lstStyle/>
          <a:p>
            <a:pPr marL="432" indent="0">
              <a:buNone/>
            </a:pPr>
            <a:r>
              <a:rPr lang="en-US" sz="2000" noProof="0" dirty="0"/>
              <a:t>The reverse would occur if real G</a:t>
            </a:r>
            <a:r>
              <a:rPr lang="en-US" sz="100" noProof="0" dirty="0"/>
              <a:t> </a:t>
            </a:r>
            <a:r>
              <a:rPr lang="en-US" sz="2000" noProof="0" dirty="0"/>
              <a:t>D</a:t>
            </a:r>
            <a:r>
              <a:rPr lang="en-US" sz="100" noProof="0" dirty="0"/>
              <a:t> </a:t>
            </a:r>
            <a:r>
              <a:rPr lang="en-US" sz="2000" noProof="0" dirty="0"/>
              <a:t>P were </a:t>
            </a:r>
            <a:r>
              <a:rPr lang="en-US" sz="2000" b="1" noProof="0" dirty="0"/>
              <a:t>above</a:t>
            </a:r>
            <a:r>
              <a:rPr lang="en-US" sz="2000" noProof="0" dirty="0"/>
              <a:t> $20 trillion.</a:t>
            </a:r>
          </a:p>
        </p:txBody>
      </p:sp>
      <p:pic>
        <p:nvPicPr>
          <p:cNvPr id="9" name="Picture 8" descr="A graph depicts the macroeconomic equilibrium. For long description in Notes pane, press F6.">
            <a:extLst>
              <a:ext uri="{FF2B5EF4-FFF2-40B4-BE49-F238E27FC236}">
                <a16:creationId xmlns:a16="http://schemas.microsoft.com/office/drawing/2014/main" id="{5607F7F3-0AA6-02BD-DA41-EF7BB8088713}"/>
              </a:ext>
            </a:extLst>
          </p:cNvPr>
          <p:cNvPicPr>
            <a:picLocks noChangeAspect="1"/>
          </p:cNvPicPr>
          <p:nvPr/>
        </p:nvPicPr>
        <p:blipFill>
          <a:blip r:embed="rId3"/>
          <a:stretch>
            <a:fillRect/>
          </a:stretch>
        </p:blipFill>
        <p:spPr>
          <a:xfrm>
            <a:off x="4112518" y="1557338"/>
            <a:ext cx="4574282" cy="3228420"/>
          </a:xfrm>
          <a:prstGeom prst="rect">
            <a:avLst/>
          </a:prstGeom>
        </p:spPr>
      </p:pic>
    </p:spTree>
    <p:extLst>
      <p:ext uri="{BB962C8B-B14F-4D97-AF65-F5344CB8AC3E}">
        <p14:creationId xmlns:p14="http://schemas.microsoft.com/office/powerpoint/2010/main" val="45238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12.12 Showing a Recession on the</a:t>
            </a:r>
            <a:br>
              <a:rPr lang="en-US" sz="3200" noProof="0" dirty="0"/>
            </a:br>
            <a:r>
              <a:rPr lang="en-US" sz="100" noProof="0" dirty="0"/>
              <a:t>45 degrees </a:t>
            </a:r>
            <a:r>
              <a:rPr lang="en-US" sz="3200" noProof="0" dirty="0"/>
              <a:t>     -Line Diagram</a:t>
            </a:r>
          </a:p>
        </p:txBody>
      </p:sp>
      <p:graphicFrame>
        <p:nvGraphicFrame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729948809"/>
              </p:ext>
            </p:extLst>
          </p:nvPr>
        </p:nvGraphicFramePr>
        <p:xfrm>
          <a:off x="473424" y="804818"/>
          <a:ext cx="671296" cy="376947"/>
        </p:xfrm>
        <a:graphic>
          <a:graphicData uri="http://schemas.openxmlformats.org/presentationml/2006/ole">
            <mc:AlternateContent xmlns:mc="http://schemas.openxmlformats.org/markup-compatibility/2006">
              <mc:Choice xmlns:v="urn:schemas-microsoft-com:vml" Requires="v">
                <p:oleObj name="Equation" r:id="rId3" imgW="723600" imgH="406080" progId="Equation.DSMT4">
                  <p:embed/>
                </p:oleObj>
              </mc:Choice>
              <mc:Fallback>
                <p:oleObj name="Equation" r:id="rId3" imgW="723600" imgH="406080" progId="Equation.DSMT4">
                  <p:embed/>
                  <p:pic>
                    <p:nvPicPr>
                      <p:cNvPr id="4" name="Object 3">
                        <a:extLst>
                          <a:ext uri="{FF2B5EF4-FFF2-40B4-BE49-F238E27FC236}">
                            <a16:creationId xmlns:a16="http://schemas.microsoft.com/office/drawing/2014/main" id="{5BA4EB0A-6439-4265-A314-2D3EB148FDFC}"/>
                          </a:ext>
                          <a:ext uri="{C183D7F6-B498-43B3-948B-1728B52AA6E4}">
                            <adec:decorative xmlns:adec="http://schemas.microsoft.com/office/drawing/2017/decorative" val="1"/>
                          </a:ext>
                        </a:extLst>
                      </p:cNvPr>
                      <p:cNvPicPr/>
                      <p:nvPr/>
                    </p:nvPicPr>
                    <p:blipFill>
                      <a:blip r:embed="rId4"/>
                      <a:stretch>
                        <a:fillRect/>
                      </a:stretch>
                    </p:blipFill>
                    <p:spPr>
                      <a:xfrm>
                        <a:off x="473424" y="804818"/>
                        <a:ext cx="671296" cy="376947"/>
                      </a:xfrm>
                      <a:prstGeom prst="rect">
                        <a:avLst/>
                      </a:prstGeom>
                      <a:solidFill>
                        <a:schemeClr val="bg1"/>
                      </a:solidFill>
                    </p:spPr>
                  </p:pic>
                </p:oleObj>
              </mc:Fallback>
            </mc:AlternateContent>
          </a:graphicData>
        </a:graphic>
      </p:graphicFrame>
      <p:sp>
        <p:nvSpPr>
          <p:cNvPr id="7" name="Content Placeholder 6"/>
          <p:cNvSpPr>
            <a:spLocks noGrp="1"/>
          </p:cNvSpPr>
          <p:nvPr>
            <p:ph sz="quarter" idx="15"/>
          </p:nvPr>
        </p:nvSpPr>
        <p:spPr>
          <a:xfrm>
            <a:off x="493889" y="1596511"/>
            <a:ext cx="3414156" cy="343685"/>
          </a:xfrm>
        </p:spPr>
        <p:txBody>
          <a:bodyPr lIns="0" tIns="0" rIns="0" bIns="0"/>
          <a:lstStyle/>
          <a:p>
            <a:pPr marL="432" indent="0">
              <a:buNone/>
            </a:pPr>
            <a:r>
              <a:rPr lang="en-US" sz="1800" noProof="0" dirty="0"/>
              <a:t>Macroeconomic equilibrium can</a:t>
            </a:r>
          </a:p>
        </p:txBody>
      </p:sp>
      <p:sp>
        <p:nvSpPr>
          <p:cNvPr id="8" name="Content Placeholder 7"/>
          <p:cNvSpPr>
            <a:spLocks noGrp="1"/>
          </p:cNvSpPr>
          <p:nvPr>
            <p:ph sz="quarter" idx="16"/>
          </p:nvPr>
        </p:nvSpPr>
        <p:spPr>
          <a:xfrm>
            <a:off x="493888" y="2009405"/>
            <a:ext cx="2387601" cy="320632"/>
          </a:xfrm>
        </p:spPr>
        <p:txBody>
          <a:bodyPr lIns="0" tIns="0" rIns="0" bIns="0"/>
          <a:lstStyle/>
          <a:p>
            <a:pPr marL="432" indent="0">
              <a:buNone/>
            </a:pPr>
            <a:r>
              <a:rPr lang="en-US" sz="1800" noProof="0" dirty="0">
                <a:latin typeface="+mn-lt"/>
              </a:rPr>
              <a:t>occur anywhere on the</a:t>
            </a:r>
          </a:p>
        </p:txBody>
      </p:sp>
      <p:graphicFrame>
        <p:nvGraphicFramePr>
          <p:cNvPr id="12" name="Object 11" descr="45 degrees"/>
          <p:cNvGraphicFramePr>
            <a:graphicFrameLocks noChangeAspect="1"/>
          </p:cNvGraphicFramePr>
          <p:nvPr>
            <p:extLst>
              <p:ext uri="{D42A27DB-BD31-4B8C-83A1-F6EECF244321}">
                <p14:modId xmlns:p14="http://schemas.microsoft.com/office/powerpoint/2010/main" val="1637192836"/>
              </p:ext>
            </p:extLst>
          </p:nvPr>
        </p:nvGraphicFramePr>
        <p:xfrm>
          <a:off x="2894189" y="2037178"/>
          <a:ext cx="411479" cy="247683"/>
        </p:xfrm>
        <a:graphic>
          <a:graphicData uri="http://schemas.openxmlformats.org/presentationml/2006/ole">
            <mc:AlternateContent xmlns:mc="http://schemas.openxmlformats.org/markup-compatibility/2006">
              <mc:Choice xmlns:v="urn:schemas-microsoft-com:vml" Requires="v">
                <p:oleObj name="Equation" r:id="rId5" imgW="279360" imgH="177480" progId="Equation.DSMT4">
                  <p:embed/>
                </p:oleObj>
              </mc:Choice>
              <mc:Fallback>
                <p:oleObj name="Equation" r:id="rId5" imgW="279360" imgH="177480" progId="Equation.DSMT4">
                  <p:embed/>
                  <p:pic>
                    <p:nvPicPr>
                      <p:cNvPr id="12" name="Object 11" descr="45 degrees"/>
                      <p:cNvPicPr/>
                      <p:nvPr/>
                    </p:nvPicPr>
                    <p:blipFill>
                      <a:blip r:embed="rId6"/>
                      <a:stretch>
                        <a:fillRect/>
                      </a:stretch>
                    </p:blipFill>
                    <p:spPr>
                      <a:xfrm>
                        <a:off x="2894189" y="2037178"/>
                        <a:ext cx="411479" cy="247683"/>
                      </a:xfrm>
                      <a:prstGeom prst="rect">
                        <a:avLst/>
                      </a:prstGeom>
                    </p:spPr>
                  </p:pic>
                </p:oleObj>
              </mc:Fallback>
            </mc:AlternateContent>
          </a:graphicData>
        </a:graphic>
      </p:graphicFrame>
      <p:sp>
        <p:nvSpPr>
          <p:cNvPr id="9" name="Content Placeholder 8"/>
          <p:cNvSpPr>
            <a:spLocks noGrp="1"/>
          </p:cNvSpPr>
          <p:nvPr>
            <p:ph sz="quarter" idx="17"/>
          </p:nvPr>
        </p:nvSpPr>
        <p:spPr>
          <a:xfrm>
            <a:off x="493889" y="2431720"/>
            <a:ext cx="4006850" cy="3703967"/>
          </a:xfrm>
        </p:spPr>
        <p:txBody>
          <a:bodyPr lIns="0" tIns="0" rIns="0" bIns="0"/>
          <a:lstStyle/>
          <a:p>
            <a:pPr marL="432" indent="0">
              <a:buNone/>
            </a:pPr>
            <a:r>
              <a:rPr lang="en-US" sz="1800" noProof="0" dirty="0">
                <a:latin typeface="+mn-lt"/>
              </a:rPr>
              <a:t>line. Ideally, we would like it to occur at the level of </a:t>
            </a:r>
            <a:r>
              <a:rPr lang="en-US" sz="1800" b="1" noProof="0" dirty="0">
                <a:latin typeface="+mn-lt"/>
              </a:rPr>
              <a:t>potential G</a:t>
            </a:r>
            <a:r>
              <a:rPr lang="en-US" sz="100" b="1" noProof="0" dirty="0">
                <a:latin typeface="+mn-lt"/>
              </a:rPr>
              <a:t> </a:t>
            </a:r>
            <a:r>
              <a:rPr lang="en-US" sz="1800" b="1" noProof="0" dirty="0">
                <a:latin typeface="+mn-lt"/>
              </a:rPr>
              <a:t>D</a:t>
            </a:r>
            <a:r>
              <a:rPr lang="en-US" sz="100" b="1" noProof="0" dirty="0">
                <a:latin typeface="+mn-lt"/>
              </a:rPr>
              <a:t> </a:t>
            </a:r>
            <a:r>
              <a:rPr lang="en-US" sz="1800" b="1" noProof="0" dirty="0">
                <a:latin typeface="+mn-lt"/>
              </a:rPr>
              <a:t>P</a:t>
            </a:r>
            <a:r>
              <a:rPr lang="en-US" sz="1800" noProof="0" dirty="0">
                <a:latin typeface="+mn-lt"/>
              </a:rPr>
              <a:t>.</a:t>
            </a:r>
          </a:p>
          <a:p>
            <a:pPr marL="432" indent="0">
              <a:buNone/>
            </a:pPr>
            <a:r>
              <a:rPr lang="en-US" sz="1800" noProof="0" dirty="0">
                <a:latin typeface="+mn-lt"/>
              </a:rPr>
              <a:t>If equilibrium occurs at this level, unemployment will be low—at the </a:t>
            </a:r>
            <a:r>
              <a:rPr lang="en-US" sz="1800" b="1" noProof="0" dirty="0">
                <a:latin typeface="+mn-lt"/>
              </a:rPr>
              <a:t>natural rate of unemployment</a:t>
            </a:r>
            <a:r>
              <a:rPr lang="en-US" sz="1800" noProof="0" dirty="0">
                <a:latin typeface="+mn-lt"/>
              </a:rPr>
              <a:t> or the </a:t>
            </a:r>
            <a:r>
              <a:rPr lang="en-US" sz="1800" b="1" noProof="0" dirty="0">
                <a:latin typeface="+mn-lt"/>
              </a:rPr>
              <a:t>full employment</a:t>
            </a:r>
            <a:r>
              <a:rPr lang="en-US" sz="1800" noProof="0" dirty="0">
                <a:latin typeface="+mn-lt"/>
              </a:rPr>
              <a:t> level.</a:t>
            </a:r>
          </a:p>
          <a:p>
            <a:pPr marL="432" indent="0">
              <a:buNone/>
            </a:pPr>
            <a:r>
              <a:rPr lang="en-US" sz="1800" noProof="0" dirty="0">
                <a:latin typeface="+mn-lt"/>
              </a:rPr>
              <a:t>But this might not occur; maybe firms are pessimistic and reduce investment spending.</a:t>
            </a:r>
          </a:p>
          <a:p>
            <a:r>
              <a:rPr lang="en-US" sz="1800" noProof="0" dirty="0">
                <a:latin typeface="+mn-lt"/>
              </a:rPr>
              <a:t>Then the equilibrium will occur </a:t>
            </a:r>
            <a:r>
              <a:rPr lang="en-US" sz="1800" b="1" noProof="0" dirty="0">
                <a:latin typeface="+mn-lt"/>
              </a:rPr>
              <a:t>below</a:t>
            </a:r>
            <a:r>
              <a:rPr lang="en-US" sz="1800" noProof="0" dirty="0">
                <a:latin typeface="+mn-lt"/>
              </a:rPr>
              <a:t> potential G</a:t>
            </a:r>
            <a:r>
              <a:rPr lang="en-US" sz="100" noProof="0" dirty="0">
                <a:latin typeface="+mn-lt"/>
              </a:rPr>
              <a:t> </a:t>
            </a:r>
            <a:r>
              <a:rPr lang="en-US" sz="1800" noProof="0" dirty="0">
                <a:latin typeface="+mn-lt"/>
              </a:rPr>
              <a:t>D</a:t>
            </a:r>
            <a:r>
              <a:rPr lang="en-US" sz="100" noProof="0" dirty="0">
                <a:latin typeface="+mn-lt"/>
              </a:rPr>
              <a:t> </a:t>
            </a:r>
            <a:r>
              <a:rPr lang="en-US" sz="1800" noProof="0" dirty="0">
                <a:latin typeface="+mn-lt"/>
              </a:rPr>
              <a:t>P—a recession.</a:t>
            </a:r>
          </a:p>
        </p:txBody>
      </p:sp>
      <p:pic>
        <p:nvPicPr>
          <p:cNvPr id="10" name="Picture 9" descr="A diagram depicts a recession on the 45 degree line. For long description in Notes pane, press F6.">
            <a:extLst>
              <a:ext uri="{FF2B5EF4-FFF2-40B4-BE49-F238E27FC236}">
                <a16:creationId xmlns:a16="http://schemas.microsoft.com/office/drawing/2014/main" id="{C7D1AC20-1F3E-F2B1-B8B4-9E29C0737764}"/>
              </a:ext>
            </a:extLst>
          </p:cNvPr>
          <p:cNvPicPr>
            <a:picLocks noChangeAspect="1"/>
          </p:cNvPicPr>
          <p:nvPr/>
        </p:nvPicPr>
        <p:blipFill>
          <a:blip r:embed="rId7"/>
          <a:stretch>
            <a:fillRect/>
          </a:stretch>
        </p:blipFill>
        <p:spPr>
          <a:xfrm>
            <a:off x="4799239" y="1698112"/>
            <a:ext cx="3909761" cy="2876209"/>
          </a:xfrm>
          <a:prstGeom prst="rect">
            <a:avLst/>
          </a:prstGeom>
        </p:spPr>
      </p:pic>
    </p:spTree>
    <p:extLst>
      <p:ext uri="{BB962C8B-B14F-4D97-AF65-F5344CB8AC3E}">
        <p14:creationId xmlns:p14="http://schemas.microsoft.com/office/powerpoint/2010/main" val="388862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500"/>
                                        <p:tgtEl>
                                          <p:spTgt spid="9">
                                            <p:txEl>
                                              <p:pRg st="3" end="3"/>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Important Role of Inventories</a:t>
            </a:r>
          </a:p>
        </p:txBody>
      </p:sp>
      <p:sp>
        <p:nvSpPr>
          <p:cNvPr id="4" name="Content Placeholder 3"/>
          <p:cNvSpPr>
            <a:spLocks noGrp="1"/>
          </p:cNvSpPr>
          <p:nvPr>
            <p:ph sz="quarter" idx="13"/>
          </p:nvPr>
        </p:nvSpPr>
        <p:spPr>
          <a:xfrm>
            <a:off x="457200" y="1556327"/>
            <a:ext cx="8229600" cy="2415598"/>
          </a:xfrm>
        </p:spPr>
        <p:txBody>
          <a:bodyPr/>
          <a:lstStyle/>
          <a:p>
            <a:pPr marL="432" indent="0">
              <a:buNone/>
            </a:pPr>
            <a:r>
              <a:rPr lang="en-US" sz="2000" noProof="0" dirty="0"/>
              <a:t>Inventories play a critical role in this model of the economy.</a:t>
            </a:r>
          </a:p>
          <a:p>
            <a:r>
              <a:rPr lang="en-US" sz="2000" noProof="0" dirty="0"/>
              <a:t>When planned aggregate expenditure is less than real G</a:t>
            </a:r>
            <a:r>
              <a:rPr lang="en-US" sz="100" noProof="0" dirty="0"/>
              <a:t> </a:t>
            </a:r>
            <a:r>
              <a:rPr lang="en-US" sz="2000" noProof="0" dirty="0"/>
              <a:t>D</a:t>
            </a:r>
            <a:r>
              <a:rPr lang="en-US" sz="100" noProof="0" dirty="0"/>
              <a:t> </a:t>
            </a:r>
            <a:r>
              <a:rPr lang="en-US" sz="2000" noProof="0" dirty="0"/>
              <a:t>P, firms will experience unplanned increases in inventories.</a:t>
            </a:r>
          </a:p>
          <a:p>
            <a:r>
              <a:rPr lang="en-US" sz="2000" noProof="0" dirty="0"/>
              <a:t>Then even if spending returns to normal levels, firms have excess inventories to sell, and they will do this instead of increasing production to normal levels.</a:t>
            </a:r>
          </a:p>
        </p:txBody>
      </p:sp>
      <p:sp>
        <p:nvSpPr>
          <p:cNvPr id="5" name="Content Placeholder 4"/>
          <p:cNvSpPr>
            <a:spLocks noGrp="1"/>
          </p:cNvSpPr>
          <p:nvPr>
            <p:ph sz="quarter" idx="14"/>
          </p:nvPr>
        </p:nvSpPr>
        <p:spPr>
          <a:xfrm>
            <a:off x="457200" y="4049485"/>
            <a:ext cx="8229600" cy="2259239"/>
          </a:xfrm>
        </p:spPr>
        <p:txBody>
          <a:bodyPr/>
          <a:lstStyle/>
          <a:p>
            <a:pPr marL="432" indent="0">
              <a:buNone/>
            </a:pPr>
            <a:r>
              <a:rPr lang="en-US" sz="2000" b="1" noProof="0" dirty="0"/>
              <a:t>Example: </a:t>
            </a:r>
            <a:r>
              <a:rPr lang="en-US" sz="2000" noProof="0" dirty="0"/>
              <a:t>In 2009, the Great Recession was about to end. But real </a:t>
            </a:r>
            <a:br>
              <a:rPr lang="en-US" sz="2000" noProof="0" dirty="0"/>
            </a:br>
            <a:r>
              <a:rPr lang="en-US" sz="2000" noProof="0" dirty="0"/>
              <a:t>G</a:t>
            </a:r>
            <a:r>
              <a:rPr lang="en-US" sz="100" noProof="0" dirty="0"/>
              <a:t> </a:t>
            </a:r>
            <a:r>
              <a:rPr lang="en-US" sz="2000" noProof="0" dirty="0"/>
              <a:t>D</a:t>
            </a:r>
            <a:r>
              <a:rPr lang="en-US" sz="100" noProof="0" dirty="0"/>
              <a:t> </a:t>
            </a:r>
            <a:r>
              <a:rPr lang="en-US" sz="2000" noProof="0" dirty="0"/>
              <a:t>P fell sharply in the first quarter of 2009—at a 4.5 percent annualized rate.</a:t>
            </a:r>
          </a:p>
          <a:p>
            <a:pPr marL="432" indent="0">
              <a:buNone/>
            </a:pPr>
            <a:r>
              <a:rPr lang="en-US" sz="2000" noProof="0" dirty="0"/>
              <a:t>Economists estimate that almost half of this decline was due to firms cutting production as they sold off their unintended accumulation of inventories.</a:t>
            </a:r>
          </a:p>
        </p:txBody>
      </p:sp>
    </p:spTree>
    <p:extLst>
      <p:ext uri="{BB962C8B-B14F-4D97-AF65-F5344CB8AC3E}">
        <p14:creationId xmlns:p14="http://schemas.microsoft.com/office/powerpoint/2010/main" val="273022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12.4 Macroeconomic Equilibrium</a:t>
            </a:r>
          </a:p>
        </p:txBody>
      </p:sp>
      <p:graphicFrame>
        <p:nvGraphicFramePr>
          <p:cNvPr id="3" name="Table 2"/>
          <p:cNvGraphicFramePr>
            <a:graphicFrameLocks noGrp="1"/>
          </p:cNvGraphicFramePr>
          <p:nvPr>
            <p:extLst>
              <p:ext uri="{D42A27DB-BD31-4B8C-83A1-F6EECF244321}">
                <p14:modId xmlns:p14="http://schemas.microsoft.com/office/powerpoint/2010/main" val="2973070317"/>
              </p:ext>
            </p:extLst>
          </p:nvPr>
        </p:nvGraphicFramePr>
        <p:xfrm>
          <a:off x="533400" y="1615301"/>
          <a:ext cx="8232776" cy="2238819"/>
        </p:xfrm>
        <a:graphic>
          <a:graphicData uri="http://schemas.openxmlformats.org/drawingml/2006/table">
            <a:tbl>
              <a:tblPr firstRow="1" bandRow="1">
                <a:tableStyleId>{2D5ABB26-0587-4C30-8999-92F81FD0307C}</a:tableStyleId>
              </a:tblPr>
              <a:tblGrid>
                <a:gridCol w="1029097">
                  <a:extLst>
                    <a:ext uri="{9D8B030D-6E8A-4147-A177-3AD203B41FA5}">
                      <a16:colId xmlns:a16="http://schemas.microsoft.com/office/drawing/2014/main" val="715449487"/>
                    </a:ext>
                  </a:extLst>
                </a:gridCol>
                <a:gridCol w="1029097">
                  <a:extLst>
                    <a:ext uri="{9D8B030D-6E8A-4147-A177-3AD203B41FA5}">
                      <a16:colId xmlns:a16="http://schemas.microsoft.com/office/drawing/2014/main" val="773298031"/>
                    </a:ext>
                  </a:extLst>
                </a:gridCol>
                <a:gridCol w="1029097">
                  <a:extLst>
                    <a:ext uri="{9D8B030D-6E8A-4147-A177-3AD203B41FA5}">
                      <a16:colId xmlns:a16="http://schemas.microsoft.com/office/drawing/2014/main" val="2567462278"/>
                    </a:ext>
                  </a:extLst>
                </a:gridCol>
                <a:gridCol w="1029097">
                  <a:extLst>
                    <a:ext uri="{9D8B030D-6E8A-4147-A177-3AD203B41FA5}">
                      <a16:colId xmlns:a16="http://schemas.microsoft.com/office/drawing/2014/main" val="2962868429"/>
                    </a:ext>
                  </a:extLst>
                </a:gridCol>
                <a:gridCol w="1029097">
                  <a:extLst>
                    <a:ext uri="{9D8B030D-6E8A-4147-A177-3AD203B41FA5}">
                      <a16:colId xmlns:a16="http://schemas.microsoft.com/office/drawing/2014/main" val="1779592087"/>
                    </a:ext>
                  </a:extLst>
                </a:gridCol>
                <a:gridCol w="1029097">
                  <a:extLst>
                    <a:ext uri="{9D8B030D-6E8A-4147-A177-3AD203B41FA5}">
                      <a16:colId xmlns:a16="http://schemas.microsoft.com/office/drawing/2014/main" val="512469862"/>
                    </a:ext>
                  </a:extLst>
                </a:gridCol>
                <a:gridCol w="1029097">
                  <a:extLst>
                    <a:ext uri="{9D8B030D-6E8A-4147-A177-3AD203B41FA5}">
                      <a16:colId xmlns:a16="http://schemas.microsoft.com/office/drawing/2014/main" val="2228042197"/>
                    </a:ext>
                  </a:extLst>
                </a:gridCol>
                <a:gridCol w="1029097">
                  <a:extLst>
                    <a:ext uri="{9D8B030D-6E8A-4147-A177-3AD203B41FA5}">
                      <a16:colId xmlns:a16="http://schemas.microsoft.com/office/drawing/2014/main" val="3974108768"/>
                    </a:ext>
                  </a:extLst>
                </a:gridCol>
              </a:tblGrid>
              <a:tr h="785026">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Real G</a:t>
                      </a:r>
                      <a:r>
                        <a:rPr lang="en-US" sz="100" b="1" u="none" strike="noStrike" cap="none" baseline="0" noProof="0" dirty="0">
                          <a:latin typeface="+mn-lt"/>
                          <a:sym typeface="Arial"/>
                        </a:rPr>
                        <a:t> </a:t>
                      </a:r>
                      <a:r>
                        <a:rPr lang="en-US" sz="1200" b="1" u="none" strike="noStrike" cap="none" baseline="0" noProof="0" dirty="0">
                          <a:latin typeface="+mn-lt"/>
                          <a:sym typeface="Arial"/>
                        </a:rPr>
                        <a:t>D</a:t>
                      </a:r>
                      <a:r>
                        <a:rPr lang="en-US" sz="100" b="1" u="none" strike="noStrike" cap="none" baseline="0" noProof="0" dirty="0">
                          <a:latin typeface="+mn-lt"/>
                          <a:sym typeface="Arial"/>
                        </a:rPr>
                        <a:t> </a:t>
                      </a:r>
                      <a:r>
                        <a:rPr lang="en-US" sz="1200" b="1" u="none" strike="noStrike" cap="none" baseline="0" noProof="0" dirty="0">
                          <a:latin typeface="+mn-lt"/>
                          <a:sym typeface="Arial"/>
                        </a:rPr>
                        <a:t>P</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Y</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Consumption</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C</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Planned Investment</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I</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Government Purchases</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G</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Net Exports</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N</a:t>
                      </a:r>
                      <a:r>
                        <a:rPr lang="en-US" sz="100" b="1" i="1" u="none" strike="noStrike" cap="none" baseline="0" noProof="0" dirty="0">
                          <a:latin typeface="+mn-lt"/>
                          <a:sym typeface="Arial"/>
                        </a:rPr>
                        <a:t> </a:t>
                      </a:r>
                      <a:r>
                        <a:rPr lang="en-US" sz="1200" b="1" i="1" u="none" strike="noStrike" cap="none" baseline="0" noProof="0" dirty="0">
                          <a:latin typeface="+mn-lt"/>
                          <a:sym typeface="Arial"/>
                        </a:rPr>
                        <a:t>X</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Planned Aggregate Expenditure</a:t>
                      </a:r>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a:t>
                      </a:r>
                      <a:r>
                        <a:rPr lang="en-US" sz="1200" b="1" i="1" u="none" strike="noStrike" cap="none" baseline="0" noProof="0" dirty="0">
                          <a:latin typeface="+mn-lt"/>
                          <a:sym typeface="Arial"/>
                        </a:rPr>
                        <a:t>A</a:t>
                      </a:r>
                      <a:r>
                        <a:rPr lang="en-US" sz="100" b="1" i="1" u="none" strike="noStrike" cap="none" baseline="0" noProof="0" dirty="0">
                          <a:latin typeface="+mn-lt"/>
                          <a:sym typeface="Arial"/>
                        </a:rPr>
                        <a:t> </a:t>
                      </a:r>
                      <a:r>
                        <a:rPr lang="en-US" sz="1200" b="1" i="1" u="none" strike="noStrike" cap="none" baseline="0" noProof="0" dirty="0">
                          <a:latin typeface="+mn-lt"/>
                          <a:sym typeface="Arial"/>
                        </a:rPr>
                        <a:t>E</a:t>
                      </a:r>
                      <a:r>
                        <a:rPr lang="en-US" sz="1200" b="1" u="none" strike="noStrike" cap="none" baseline="0" noProof="0" dirty="0">
                          <a:latin typeface="+mn-lt"/>
                          <a:sym typeface="Arial"/>
                        </a:rPr>
                        <a:t>)</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Unplanned Change in Inventories</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Real G</a:t>
                      </a:r>
                      <a:r>
                        <a:rPr lang="en-US" sz="100" b="1" u="none" strike="noStrike" cap="none" baseline="0" noProof="0" dirty="0">
                          <a:latin typeface="+mn-lt"/>
                          <a:sym typeface="Arial"/>
                        </a:rPr>
                        <a:t> </a:t>
                      </a:r>
                      <a:r>
                        <a:rPr lang="en-US" sz="1200" b="1" u="none" strike="noStrike" cap="none" baseline="0" noProof="0" dirty="0">
                          <a:latin typeface="+mn-lt"/>
                          <a:sym typeface="Arial"/>
                        </a:rPr>
                        <a:t>D</a:t>
                      </a:r>
                      <a:r>
                        <a:rPr lang="en-US" sz="100" b="1" u="none" strike="noStrike" cap="none" baseline="0" noProof="0" dirty="0">
                          <a:latin typeface="+mn-lt"/>
                          <a:sym typeface="Arial"/>
                        </a:rPr>
                        <a:t> </a:t>
                      </a:r>
                      <a:r>
                        <a:rPr lang="en-US" sz="1200" b="1" u="none" strike="noStrike" cap="none" baseline="0" noProof="0" dirty="0">
                          <a:latin typeface="+mn-lt"/>
                          <a:sym typeface="Arial"/>
                        </a:rPr>
                        <a:t>P Will…</a:t>
                      </a:r>
                      <a:endParaRPr lang="en-US" sz="1200" b="1" u="none" strike="noStrike" cap="none" baseline="0" noProof="0" dirty="0">
                        <a:latin typeface="+mn-lt"/>
                        <a:ea typeface="Arial"/>
                        <a:cs typeface="Arial"/>
                        <a:sym typeface="Aria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059685"/>
                  </a:ext>
                </a:extLst>
              </a:tr>
              <a:tr h="265317">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$18,000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$14,500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$18,500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Increase.</a:t>
                      </a:r>
                      <a:endParaRPr lang="en-US" sz="1200" u="none" strike="noStrike" cap="none" baseline="0" noProof="0" dirty="0">
                        <a:latin typeface="+mn-lt"/>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790112"/>
                  </a:ext>
                </a:extLst>
              </a:tr>
              <a:tr h="265317">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19,000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15,250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7788"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19,250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250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Increase.</a:t>
                      </a:r>
                      <a:endParaRPr lang="en-US" sz="1200" u="none" strike="noStrike" cap="none" baseline="0" noProof="0" dirty="0">
                        <a:latin typeface="+mn-lt"/>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8642683"/>
                  </a:ext>
                </a:extLst>
              </a:tr>
              <a:tr h="392525">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20,000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16,000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2,500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2,500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7788" marR="0" lvl="0" indent="0" algn="ctr"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20,000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54013" marR="0" lvl="0" indent="0" algn="ctr" rtl="0">
                        <a:lnSpc>
                          <a:spcPct val="100000"/>
                        </a:lnSpc>
                        <a:spcBef>
                          <a:spcPts val="0"/>
                        </a:spcBef>
                        <a:spcAft>
                          <a:spcPts val="0"/>
                        </a:spcAft>
                        <a:buClr>
                          <a:srgbClr val="000000"/>
                        </a:buClr>
                        <a:buSzPts val="1200"/>
                        <a:buFont typeface="Arial"/>
                        <a:buNone/>
                        <a:tabLst>
                          <a:tab pos="319088" algn="l"/>
                        </a:tabLst>
                      </a:pPr>
                      <a:r>
                        <a:rPr lang="en-US" sz="1200" b="1" u="none" strike="noStrike" cap="none" baseline="0" noProof="0" dirty="0">
                          <a:latin typeface="+mn-lt"/>
                          <a:sym typeface="Arial"/>
                        </a:rPr>
                        <a:t>0</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baseline="0" noProof="0" dirty="0">
                          <a:latin typeface="+mn-lt"/>
                          <a:sym typeface="Arial"/>
                        </a:rPr>
                        <a:t>be in equilibrium.</a:t>
                      </a:r>
                      <a:endParaRPr lang="en-US" sz="1200" b="1" u="none" strike="noStrike" cap="none" baseline="0" noProof="0" dirty="0">
                        <a:solidFill>
                          <a:srgbClr val="C00000"/>
                        </a:solidFill>
                        <a:latin typeface="+mn-lt"/>
                        <a:ea typeface="Arial"/>
                        <a:cs typeface="Arial"/>
                        <a:sym typeface="Arial"/>
                      </a:endParaRPr>
                    </a:p>
                  </a:txBody>
                  <a:tcPr marL="60861"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803682"/>
                  </a:ext>
                </a:extLst>
              </a:tr>
              <a:tr h="265317">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21,000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16,750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7788"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20,750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0637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decrease.</a:t>
                      </a:r>
                      <a:endParaRPr lang="en-US" sz="1200" u="none" strike="noStrike" cap="none" baseline="0" noProof="0" dirty="0">
                        <a:latin typeface="+mn-lt"/>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980020"/>
                  </a:ext>
                </a:extLst>
              </a:tr>
              <a:tr h="265317">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22,000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17,500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 b="0" i="0" u="none" strike="noStrike" noProof="0" dirty="0">
                          <a:solidFill>
                            <a:srgbClr val="000000"/>
                          </a:solidFill>
                          <a:effectLst/>
                          <a:latin typeface="+mn-lt"/>
                        </a:rPr>
                        <a:t>negative 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7788"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21,500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41300" marR="0" lvl="0" indent="0" algn="ctr"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500</a:t>
                      </a:r>
                      <a:endParaRPr lang="en-US" sz="1200" u="none" strike="noStrike" cap="none" baseline="0" noProof="0" dirty="0">
                        <a:latin typeface="+mn-lt"/>
                        <a:ea typeface="Arial"/>
                        <a:cs typeface="Arial"/>
                        <a:sym typeface="Arial"/>
                      </a:endParaRPr>
                    </a:p>
                  </a:txBody>
                  <a:tcPr marL="60861"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baseline="0" noProof="0" dirty="0">
                          <a:latin typeface="+mn-lt"/>
                          <a:sym typeface="Arial"/>
                        </a:rPr>
                        <a:t>decrease.</a:t>
                      </a:r>
                      <a:endParaRPr lang="en-US" sz="1200" u="none" strike="noStrike" cap="none" baseline="0" noProof="0" dirty="0">
                        <a:latin typeface="+mn-lt"/>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732626"/>
                  </a:ext>
                </a:extLst>
              </a:tr>
            </a:tbl>
          </a:graphicData>
        </a:graphic>
      </p:graphicFrame>
      <p:graphicFrame>
        <p:nvGraphicFramePr>
          <p:cNvPr id="10" name="Object 9">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8196619"/>
              </p:ext>
            </p:extLst>
          </p:nvPr>
        </p:nvGraphicFramePr>
        <p:xfrm>
          <a:off x="4860467" y="2421752"/>
          <a:ext cx="701911" cy="220414"/>
        </p:xfrm>
        <a:graphic>
          <a:graphicData uri="http://schemas.openxmlformats.org/presentationml/2006/ole">
            <mc:AlternateContent xmlns:mc="http://schemas.openxmlformats.org/markup-compatibility/2006">
              <mc:Choice xmlns:v="urn:schemas-microsoft-com:vml" Requires="v">
                <p:oleObj name="Equation" r:id="rId3" imgW="609480" imgH="190440" progId="Equation.DSMT4">
                  <p:embed/>
                </p:oleObj>
              </mc:Choice>
              <mc:Fallback>
                <p:oleObj name="Equation" r:id="rId3" imgW="609480" imgH="190440" progId="Equation.DSMT4">
                  <p:embed/>
                  <p:pic>
                    <p:nvPicPr>
                      <p:cNvPr id="10" name="Object 9">
                        <a:extLst>
                          <a:ext uri="{C183D7F6-B498-43B3-948B-1728B52AA6E4}">
                            <adec:decorative xmlns:adec="http://schemas.microsoft.com/office/drawing/2017/decorative" val="1"/>
                          </a:ext>
                        </a:extLst>
                      </p:cNvPr>
                      <p:cNvPicPr/>
                      <p:nvPr/>
                    </p:nvPicPr>
                    <p:blipFill>
                      <a:blip r:embed="rId4"/>
                      <a:stretch>
                        <a:fillRect/>
                      </a:stretch>
                    </p:blipFill>
                    <p:spPr>
                      <a:xfrm>
                        <a:off x="4860467" y="2421752"/>
                        <a:ext cx="701911" cy="220414"/>
                      </a:xfrm>
                      <a:prstGeom prst="rect">
                        <a:avLst/>
                      </a:prstGeom>
                      <a:solidFill>
                        <a:schemeClr val="bg1"/>
                      </a:solidFill>
                    </p:spPr>
                  </p:pic>
                </p:oleObj>
              </mc:Fallback>
            </mc:AlternateContent>
          </a:graphicData>
        </a:graphic>
      </p:graphicFrame>
      <p:graphicFrame>
        <p:nvGraphicFramePr>
          <p:cNvPr id="11"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62103004"/>
              </p:ext>
            </p:extLst>
          </p:nvPr>
        </p:nvGraphicFramePr>
        <p:xfrm>
          <a:off x="7006011" y="2420545"/>
          <a:ext cx="539750" cy="219075"/>
        </p:xfrm>
        <a:graphic>
          <a:graphicData uri="http://schemas.openxmlformats.org/presentationml/2006/ole">
            <mc:AlternateContent xmlns:mc="http://schemas.openxmlformats.org/markup-compatibility/2006">
              <mc:Choice xmlns:v="urn:schemas-microsoft-com:vml" Requires="v">
                <p:oleObj name="Equation" r:id="rId5" imgW="469800" imgH="190440" progId="Equation.DSMT4">
                  <p:embed/>
                </p:oleObj>
              </mc:Choice>
              <mc:Fallback>
                <p:oleObj name="Equation" r:id="rId5" imgW="469800" imgH="190440" progId="Equation.DSMT4">
                  <p:embed/>
                  <p:pic>
                    <p:nvPicPr>
                      <p:cNvPr id="11" name="Object 10">
                        <a:extLst>
                          <a:ext uri="{C183D7F6-B498-43B3-948B-1728B52AA6E4}">
                            <adec:decorative xmlns:adec="http://schemas.microsoft.com/office/drawing/2017/decorative" val="1"/>
                          </a:ext>
                        </a:extLst>
                      </p:cNvPr>
                      <p:cNvPicPr/>
                      <p:nvPr/>
                    </p:nvPicPr>
                    <p:blipFill>
                      <a:blip r:embed="rId6"/>
                      <a:stretch>
                        <a:fillRect/>
                      </a:stretch>
                    </p:blipFill>
                    <p:spPr>
                      <a:xfrm>
                        <a:off x="7006011" y="2420545"/>
                        <a:ext cx="539750" cy="219075"/>
                      </a:xfrm>
                      <a:prstGeom prst="rect">
                        <a:avLst/>
                      </a:prstGeom>
                      <a:solidFill>
                        <a:schemeClr val="bg1"/>
                      </a:solidFill>
                    </p:spPr>
                  </p:pic>
                </p:oleObj>
              </mc:Fallback>
            </mc:AlternateContent>
          </a:graphicData>
        </a:graphic>
      </p:graphicFrame>
      <p:graphicFrame>
        <p:nvGraphicFramePr>
          <p:cNvPr id="12" name="Object 11">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64994078"/>
              </p:ext>
            </p:extLst>
          </p:nvPr>
        </p:nvGraphicFramePr>
        <p:xfrm>
          <a:off x="4942588" y="2691887"/>
          <a:ext cx="598487" cy="219075"/>
        </p:xfrm>
        <a:graphic>
          <a:graphicData uri="http://schemas.openxmlformats.org/presentationml/2006/ole">
            <mc:AlternateContent xmlns:mc="http://schemas.openxmlformats.org/markup-compatibility/2006">
              <mc:Choice xmlns:v="urn:schemas-microsoft-com:vml" Requires="v">
                <p:oleObj name="Equation" r:id="rId7" imgW="520560" imgH="190440" progId="Equation.DSMT4">
                  <p:embed/>
                </p:oleObj>
              </mc:Choice>
              <mc:Fallback>
                <p:oleObj name="Equation" r:id="rId7" imgW="520560" imgH="190440" progId="Equation.DSMT4">
                  <p:embed/>
                  <p:pic>
                    <p:nvPicPr>
                      <p:cNvPr id="12" name="Object 11">
                        <a:extLst>
                          <a:ext uri="{C183D7F6-B498-43B3-948B-1728B52AA6E4}">
                            <adec:decorative xmlns:adec="http://schemas.microsoft.com/office/drawing/2017/decorative" val="1"/>
                          </a:ext>
                        </a:extLst>
                      </p:cNvPr>
                      <p:cNvPicPr/>
                      <p:nvPr/>
                    </p:nvPicPr>
                    <p:blipFill>
                      <a:blip r:embed="rId8"/>
                      <a:stretch>
                        <a:fillRect/>
                      </a:stretch>
                    </p:blipFill>
                    <p:spPr>
                      <a:xfrm>
                        <a:off x="4942588" y="2691887"/>
                        <a:ext cx="598487" cy="219075"/>
                      </a:xfrm>
                      <a:prstGeom prst="rect">
                        <a:avLst/>
                      </a:prstGeom>
                      <a:solidFill>
                        <a:schemeClr val="bg1"/>
                      </a:solidFill>
                    </p:spPr>
                  </p:pic>
                </p:oleObj>
              </mc:Fallback>
            </mc:AlternateContent>
          </a:graphicData>
        </a:graphic>
      </p:graphicFrame>
      <p:graphicFrame>
        <p:nvGraphicFramePr>
          <p:cNvPr id="13" name="Object 12">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58724382"/>
              </p:ext>
            </p:extLst>
          </p:nvPr>
        </p:nvGraphicFramePr>
        <p:xfrm>
          <a:off x="7079488" y="2698360"/>
          <a:ext cx="452437" cy="203200"/>
        </p:xfrm>
        <a:graphic>
          <a:graphicData uri="http://schemas.openxmlformats.org/presentationml/2006/ole">
            <mc:AlternateContent xmlns:mc="http://schemas.openxmlformats.org/markup-compatibility/2006">
              <mc:Choice xmlns:v="urn:schemas-microsoft-com:vml" Requires="v">
                <p:oleObj name="Equation" r:id="rId9" imgW="393480" imgH="177480" progId="Equation.DSMT4">
                  <p:embed/>
                </p:oleObj>
              </mc:Choice>
              <mc:Fallback>
                <p:oleObj name="Equation" r:id="rId9" imgW="393480" imgH="177480" progId="Equation.DSMT4">
                  <p:embed/>
                  <p:pic>
                    <p:nvPicPr>
                      <p:cNvPr id="13" name="Object 12">
                        <a:extLst>
                          <a:ext uri="{C183D7F6-B498-43B3-948B-1728B52AA6E4}">
                            <adec:decorative xmlns:adec="http://schemas.microsoft.com/office/drawing/2017/decorative" val="1"/>
                          </a:ext>
                        </a:extLst>
                      </p:cNvPr>
                      <p:cNvPicPr/>
                      <p:nvPr/>
                    </p:nvPicPr>
                    <p:blipFill>
                      <a:blip r:embed="rId10"/>
                      <a:stretch>
                        <a:fillRect/>
                      </a:stretch>
                    </p:blipFill>
                    <p:spPr>
                      <a:xfrm>
                        <a:off x="7079488" y="2698360"/>
                        <a:ext cx="452437" cy="203200"/>
                      </a:xfrm>
                      <a:prstGeom prst="rect">
                        <a:avLst/>
                      </a:prstGeom>
                      <a:solidFill>
                        <a:schemeClr val="bg1"/>
                      </a:solidFill>
                    </p:spPr>
                  </p:pic>
                </p:oleObj>
              </mc:Fallback>
            </mc:AlternateContent>
          </a:graphicData>
        </a:graphic>
      </p:graphicFrame>
      <p:graphicFrame>
        <p:nvGraphicFramePr>
          <p:cNvPr id="14" name="Object 13">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109626854"/>
              </p:ext>
            </p:extLst>
          </p:nvPr>
        </p:nvGraphicFramePr>
        <p:xfrm>
          <a:off x="4963988" y="3065875"/>
          <a:ext cx="598487" cy="233362"/>
        </p:xfrm>
        <a:graphic>
          <a:graphicData uri="http://schemas.openxmlformats.org/presentationml/2006/ole">
            <mc:AlternateContent xmlns:mc="http://schemas.openxmlformats.org/markup-compatibility/2006">
              <mc:Choice xmlns:v="urn:schemas-microsoft-com:vml" Requires="v">
                <p:oleObj name="Equation" r:id="rId11" imgW="520560" imgH="203040" progId="Equation.DSMT4">
                  <p:embed/>
                </p:oleObj>
              </mc:Choice>
              <mc:Fallback>
                <p:oleObj name="Equation" r:id="rId11" imgW="520560" imgH="203040" progId="Equation.DSMT4">
                  <p:embed/>
                  <p:pic>
                    <p:nvPicPr>
                      <p:cNvPr id="14" name="Object 13">
                        <a:extLst>
                          <a:ext uri="{C183D7F6-B498-43B3-948B-1728B52AA6E4}">
                            <adec:decorative xmlns:adec="http://schemas.microsoft.com/office/drawing/2017/decorative" val="1"/>
                          </a:ext>
                        </a:extLst>
                      </p:cNvPr>
                      <p:cNvPicPr/>
                      <p:nvPr/>
                    </p:nvPicPr>
                    <p:blipFill>
                      <a:blip r:embed="rId12"/>
                      <a:stretch>
                        <a:fillRect/>
                      </a:stretch>
                    </p:blipFill>
                    <p:spPr>
                      <a:xfrm>
                        <a:off x="4963988" y="3065875"/>
                        <a:ext cx="598487" cy="233362"/>
                      </a:xfrm>
                      <a:prstGeom prst="rect">
                        <a:avLst/>
                      </a:prstGeom>
                      <a:solidFill>
                        <a:schemeClr val="bg1"/>
                      </a:solidFill>
                    </p:spPr>
                  </p:pic>
                </p:oleObj>
              </mc:Fallback>
            </mc:AlternateContent>
          </a:graphicData>
        </a:graphic>
      </p:graphicFrame>
      <p:graphicFrame>
        <p:nvGraphicFramePr>
          <p:cNvPr id="15" name="Object 14">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32165131"/>
              </p:ext>
            </p:extLst>
          </p:nvPr>
        </p:nvGraphicFramePr>
        <p:xfrm>
          <a:off x="4928732" y="3352879"/>
          <a:ext cx="598487" cy="219075"/>
        </p:xfrm>
        <a:graphic>
          <a:graphicData uri="http://schemas.openxmlformats.org/presentationml/2006/ole">
            <mc:AlternateContent xmlns:mc="http://schemas.openxmlformats.org/markup-compatibility/2006">
              <mc:Choice xmlns:v="urn:schemas-microsoft-com:vml" Requires="v">
                <p:oleObj name="Equation" r:id="rId13" imgW="520560" imgH="190440" progId="Equation.DSMT4">
                  <p:embed/>
                </p:oleObj>
              </mc:Choice>
              <mc:Fallback>
                <p:oleObj name="Equation" r:id="rId13" imgW="520560" imgH="190440" progId="Equation.DSMT4">
                  <p:embed/>
                  <p:pic>
                    <p:nvPicPr>
                      <p:cNvPr id="15" name="Object 14">
                        <a:extLst>
                          <a:ext uri="{C183D7F6-B498-43B3-948B-1728B52AA6E4}">
                            <adec:decorative xmlns:adec="http://schemas.microsoft.com/office/drawing/2017/decorative" val="1"/>
                          </a:ext>
                        </a:extLst>
                      </p:cNvPr>
                      <p:cNvPicPr/>
                      <p:nvPr/>
                    </p:nvPicPr>
                    <p:blipFill>
                      <a:blip r:embed="rId8"/>
                      <a:stretch>
                        <a:fillRect/>
                      </a:stretch>
                    </p:blipFill>
                    <p:spPr>
                      <a:xfrm>
                        <a:off x="4928732" y="3352879"/>
                        <a:ext cx="598487" cy="219075"/>
                      </a:xfrm>
                      <a:prstGeom prst="rect">
                        <a:avLst/>
                      </a:prstGeom>
                      <a:solidFill>
                        <a:schemeClr val="bg1"/>
                      </a:solidFill>
                    </p:spPr>
                  </p:pic>
                </p:oleObj>
              </mc:Fallback>
            </mc:AlternateContent>
          </a:graphicData>
        </a:graphic>
      </p:graphicFrame>
      <p:graphicFrame>
        <p:nvGraphicFramePr>
          <p:cNvPr id="16" name="Object 15">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03544584"/>
              </p:ext>
            </p:extLst>
          </p:nvPr>
        </p:nvGraphicFramePr>
        <p:xfrm>
          <a:off x="4938627" y="3624854"/>
          <a:ext cx="598487" cy="219075"/>
        </p:xfrm>
        <a:graphic>
          <a:graphicData uri="http://schemas.openxmlformats.org/presentationml/2006/ole">
            <mc:AlternateContent xmlns:mc="http://schemas.openxmlformats.org/markup-compatibility/2006">
              <mc:Choice xmlns:v="urn:schemas-microsoft-com:vml" Requires="v">
                <p:oleObj name="Equation" r:id="rId14" imgW="520560" imgH="190440" progId="Equation.DSMT4">
                  <p:embed/>
                </p:oleObj>
              </mc:Choice>
              <mc:Fallback>
                <p:oleObj name="Equation" r:id="rId14" imgW="520560" imgH="190440" progId="Equation.DSMT4">
                  <p:embed/>
                  <p:pic>
                    <p:nvPicPr>
                      <p:cNvPr id="16" name="Object 15">
                        <a:extLst>
                          <a:ext uri="{C183D7F6-B498-43B3-948B-1728B52AA6E4}">
                            <adec:decorative xmlns:adec="http://schemas.microsoft.com/office/drawing/2017/decorative" val="1"/>
                          </a:ext>
                        </a:extLst>
                      </p:cNvPr>
                      <p:cNvPicPr/>
                      <p:nvPr/>
                    </p:nvPicPr>
                    <p:blipFill>
                      <a:blip r:embed="rId8"/>
                      <a:stretch>
                        <a:fillRect/>
                      </a:stretch>
                    </p:blipFill>
                    <p:spPr>
                      <a:xfrm>
                        <a:off x="4938627" y="3624854"/>
                        <a:ext cx="598487" cy="219075"/>
                      </a:xfrm>
                      <a:prstGeom prst="rect">
                        <a:avLst/>
                      </a:prstGeom>
                      <a:solidFill>
                        <a:schemeClr val="bg1"/>
                      </a:solidFill>
                    </p:spPr>
                  </p:pic>
                </p:oleObj>
              </mc:Fallback>
            </mc:AlternateContent>
          </a:graphicData>
        </a:graphic>
      </p:graphicFrame>
      <p:sp>
        <p:nvSpPr>
          <p:cNvPr id="6" name="Content Placeholder 5"/>
          <p:cNvSpPr>
            <a:spLocks noGrp="1"/>
          </p:cNvSpPr>
          <p:nvPr>
            <p:ph sz="quarter" idx="15"/>
          </p:nvPr>
        </p:nvSpPr>
        <p:spPr>
          <a:xfrm>
            <a:off x="457200" y="4031613"/>
            <a:ext cx="8232128" cy="2205676"/>
          </a:xfrm>
        </p:spPr>
        <p:txBody>
          <a:bodyPr/>
          <a:lstStyle/>
          <a:p>
            <a:pPr marL="432" indent="0">
              <a:spcBef>
                <a:spcPts val="600"/>
              </a:spcBef>
              <a:buNone/>
            </a:pPr>
            <a:r>
              <a:rPr lang="en-US" sz="1800" noProof="0" dirty="0"/>
              <a:t>The table shows several hypothetical combinations of real G</a:t>
            </a:r>
            <a:r>
              <a:rPr lang="en-US" sz="200" noProof="0" dirty="0"/>
              <a:t> </a:t>
            </a:r>
            <a:r>
              <a:rPr lang="en-US" sz="1800" noProof="0" dirty="0"/>
              <a:t>D</a:t>
            </a:r>
            <a:r>
              <a:rPr lang="en-US" sz="200" noProof="0" dirty="0"/>
              <a:t> </a:t>
            </a:r>
            <a:r>
              <a:rPr lang="en-US" sz="1800" noProof="0" dirty="0"/>
              <a:t>P and planned aggregate expenditure.</a:t>
            </a:r>
          </a:p>
          <a:p>
            <a:pPr>
              <a:spcBef>
                <a:spcPts val="600"/>
              </a:spcBef>
            </a:pPr>
            <a:r>
              <a:rPr lang="en-US" sz="1800" noProof="0" dirty="0"/>
              <a:t>As real G</a:t>
            </a:r>
            <a:r>
              <a:rPr lang="en-US" sz="200" noProof="0" dirty="0"/>
              <a:t> </a:t>
            </a:r>
            <a:r>
              <a:rPr lang="en-US" sz="1800" noProof="0" dirty="0"/>
              <a:t>D</a:t>
            </a:r>
            <a:r>
              <a:rPr lang="en-US" sz="200" noProof="0" dirty="0"/>
              <a:t> </a:t>
            </a:r>
            <a:r>
              <a:rPr lang="en-US" sz="1800" noProof="0" dirty="0"/>
              <a:t>P changes, consumption changes but planned investment, government purchases, and net exports stay constant.</a:t>
            </a:r>
          </a:p>
          <a:p>
            <a:pPr>
              <a:spcBef>
                <a:spcPts val="600"/>
              </a:spcBef>
            </a:pPr>
            <a:r>
              <a:rPr lang="en-US" sz="1800" noProof="0" dirty="0"/>
              <a:t>Macroeconomic equilibrium can occur only at $20,000 billion; otherwise, the unplanned change in inventories will cause firms to change production and hence real G</a:t>
            </a:r>
            <a:r>
              <a:rPr lang="en-US" sz="200" noProof="0" dirty="0"/>
              <a:t> </a:t>
            </a:r>
            <a:r>
              <a:rPr lang="en-US" sz="1800" noProof="0" dirty="0"/>
              <a:t>D</a:t>
            </a:r>
            <a:r>
              <a:rPr lang="en-US" sz="200" noProof="0" dirty="0"/>
              <a:t> </a:t>
            </a:r>
            <a:r>
              <a:rPr lang="en-US" sz="1800" noProof="0" dirty="0"/>
              <a:t>P will change.</a:t>
            </a:r>
          </a:p>
        </p:txBody>
      </p:sp>
    </p:spTree>
    <p:extLst>
      <p:ext uri="{BB962C8B-B14F-4D97-AF65-F5344CB8AC3E}">
        <p14:creationId xmlns:p14="http://schemas.microsoft.com/office/powerpoint/2010/main" val="28125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12.4 The Multiplier Effect</a:t>
            </a:r>
          </a:p>
        </p:txBody>
      </p:sp>
      <p:sp>
        <p:nvSpPr>
          <p:cNvPr id="4" name="Content Placeholder 3"/>
          <p:cNvSpPr>
            <a:spLocks noGrp="1"/>
          </p:cNvSpPr>
          <p:nvPr>
            <p:ph sz="quarter" idx="13"/>
          </p:nvPr>
        </p:nvSpPr>
        <p:spPr>
          <a:xfrm>
            <a:off x="457200" y="1567227"/>
            <a:ext cx="8229600" cy="794973"/>
          </a:xfrm>
        </p:spPr>
        <p:txBody>
          <a:bodyPr/>
          <a:lstStyle/>
          <a:p>
            <a:pPr marL="432" indent="0">
              <a:buNone/>
            </a:pPr>
            <a:r>
              <a:rPr lang="en-US" sz="2000" b="1" noProof="0" dirty="0"/>
              <a:t>Describe the multiplier effect and use the multiplier formula to calculate changes in equilibrium G</a:t>
            </a:r>
            <a:r>
              <a:rPr lang="en-US" sz="100" b="1" noProof="0" dirty="0"/>
              <a:t> </a:t>
            </a:r>
            <a:r>
              <a:rPr lang="en-US" sz="2000" b="1" noProof="0" dirty="0"/>
              <a:t>D</a:t>
            </a:r>
            <a:r>
              <a:rPr lang="en-US" sz="100" b="1" noProof="0" dirty="0"/>
              <a:t> </a:t>
            </a:r>
            <a:r>
              <a:rPr lang="en-US" sz="2000" b="1" noProof="0" dirty="0"/>
              <a:t>P.</a:t>
            </a:r>
          </a:p>
        </p:txBody>
      </p:sp>
      <p:sp>
        <p:nvSpPr>
          <p:cNvPr id="5" name="Content Placeholder 4"/>
          <p:cNvSpPr>
            <a:spLocks noGrp="1"/>
          </p:cNvSpPr>
          <p:nvPr>
            <p:ph sz="quarter" idx="14"/>
          </p:nvPr>
        </p:nvSpPr>
        <p:spPr>
          <a:xfrm>
            <a:off x="457199" y="2518889"/>
            <a:ext cx="8354291" cy="3602511"/>
          </a:xfrm>
        </p:spPr>
        <p:txBody>
          <a:bodyPr/>
          <a:lstStyle/>
          <a:p>
            <a:pPr marL="432" indent="0">
              <a:buNone/>
            </a:pPr>
            <a:r>
              <a:rPr lang="en-US" sz="2200" noProof="0" dirty="0"/>
              <a:t>You may have noticed that a small change in planned aggregate expenditure causes a larger change in equilibrium real G</a:t>
            </a:r>
            <a:r>
              <a:rPr lang="en-US" sz="100" noProof="0" dirty="0"/>
              <a:t> </a:t>
            </a:r>
            <a:r>
              <a:rPr lang="en-US" sz="2200" noProof="0" dirty="0"/>
              <a:t>D</a:t>
            </a:r>
            <a:r>
              <a:rPr lang="en-US" sz="100" noProof="0" dirty="0"/>
              <a:t> </a:t>
            </a:r>
            <a:r>
              <a:rPr lang="en-US" sz="2200" noProof="0" dirty="0"/>
              <a:t>P.</a:t>
            </a:r>
          </a:p>
          <a:p>
            <a:pPr marL="432" indent="0">
              <a:buNone/>
            </a:pPr>
            <a:r>
              <a:rPr lang="en-US" sz="2200" noProof="0" dirty="0"/>
              <a:t>In our model, planned investment, government purchases, and net exports are </a:t>
            </a:r>
            <a:r>
              <a:rPr lang="en-US" sz="2200" b="1" noProof="0" dirty="0"/>
              <a:t>autonomous expenditures</a:t>
            </a:r>
            <a:r>
              <a:rPr lang="en-US" sz="2200" noProof="0" dirty="0"/>
              <a:t>: expenditures that do not depend on the level of G</a:t>
            </a:r>
            <a:r>
              <a:rPr lang="en-US" sz="100" noProof="0" dirty="0"/>
              <a:t> </a:t>
            </a:r>
            <a:r>
              <a:rPr lang="en-US" sz="2200" noProof="0" dirty="0"/>
              <a:t>D</a:t>
            </a:r>
            <a:r>
              <a:rPr lang="en-US" sz="100" noProof="0" dirty="0"/>
              <a:t> </a:t>
            </a:r>
            <a:r>
              <a:rPr lang="en-US" sz="2200" noProof="0" dirty="0"/>
              <a:t>P.</a:t>
            </a:r>
          </a:p>
          <a:p>
            <a:r>
              <a:rPr lang="en-US" sz="2200" noProof="0" dirty="0"/>
              <a:t>But, consumption has both an autonomous and </a:t>
            </a:r>
            <a:r>
              <a:rPr lang="en-US" sz="2200" b="1" noProof="0" dirty="0"/>
              <a:t>induced</a:t>
            </a:r>
            <a:r>
              <a:rPr lang="en-US" sz="2200" noProof="0" dirty="0"/>
              <a:t> effect.</a:t>
            </a:r>
          </a:p>
          <a:p>
            <a:r>
              <a:rPr lang="en-US" sz="2200" noProof="0" dirty="0"/>
              <a:t>So, its level </a:t>
            </a:r>
            <a:r>
              <a:rPr lang="en-US" sz="2200" b="1" noProof="0" dirty="0"/>
              <a:t>does</a:t>
            </a:r>
            <a:r>
              <a:rPr lang="en-US" sz="2200" noProof="0" dirty="0"/>
              <a:t> depend on the level of G</a:t>
            </a:r>
            <a:r>
              <a:rPr lang="en-US" sz="100" noProof="0" dirty="0"/>
              <a:t> </a:t>
            </a:r>
            <a:r>
              <a:rPr lang="en-US" sz="2200" noProof="0" dirty="0"/>
              <a:t>D</a:t>
            </a:r>
            <a:r>
              <a:rPr lang="en-US" sz="100" noProof="0" dirty="0"/>
              <a:t> </a:t>
            </a:r>
            <a:r>
              <a:rPr lang="en-US" sz="2200" noProof="0" dirty="0"/>
              <a:t>P, and this produces the upward-sloping </a:t>
            </a:r>
            <a:r>
              <a:rPr lang="en-US" sz="2200" i="1" noProof="0" dirty="0"/>
              <a:t>A</a:t>
            </a:r>
            <a:r>
              <a:rPr lang="en-US" sz="100" noProof="0" dirty="0"/>
              <a:t> </a:t>
            </a:r>
            <a:r>
              <a:rPr lang="en-US" sz="2200" i="1" noProof="0" dirty="0"/>
              <a:t>E</a:t>
            </a:r>
            <a:r>
              <a:rPr lang="en-US" sz="2200" noProof="0" dirty="0"/>
              <a:t> line.</a:t>
            </a:r>
          </a:p>
        </p:txBody>
      </p:sp>
    </p:spTree>
    <p:extLst>
      <p:ext uri="{BB962C8B-B14F-4D97-AF65-F5344CB8AC3E}">
        <p14:creationId xmlns:p14="http://schemas.microsoft.com/office/powerpoint/2010/main" val="258532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12.13 The Multiplier Effect</a:t>
            </a:r>
          </a:p>
        </p:txBody>
      </p:sp>
      <p:sp>
        <p:nvSpPr>
          <p:cNvPr id="6" name="Content Placeholder 5"/>
          <p:cNvSpPr>
            <a:spLocks noGrp="1"/>
          </p:cNvSpPr>
          <p:nvPr>
            <p:ph sz="quarter" idx="15"/>
          </p:nvPr>
        </p:nvSpPr>
        <p:spPr>
          <a:xfrm>
            <a:off x="457201" y="1558412"/>
            <a:ext cx="2816578" cy="4503721"/>
          </a:xfrm>
        </p:spPr>
        <p:txBody>
          <a:bodyPr/>
          <a:lstStyle/>
          <a:p>
            <a:pPr marL="432" indent="0">
              <a:spcBef>
                <a:spcPts val="600"/>
              </a:spcBef>
              <a:buNone/>
            </a:pPr>
            <a:r>
              <a:rPr lang="en-US" sz="1800" noProof="0" dirty="0"/>
              <a:t>An increase in an autonomous expenditure shifts the aggregate expenditure line upward.</a:t>
            </a:r>
          </a:p>
          <a:p>
            <a:pPr marL="432" indent="0">
              <a:spcBef>
                <a:spcPts val="600"/>
              </a:spcBef>
              <a:buNone/>
            </a:pPr>
            <a:r>
              <a:rPr lang="en-US" sz="1800" noProof="0" dirty="0"/>
              <a:t>When this happens, real </a:t>
            </a:r>
            <a:br>
              <a:rPr lang="en-US" sz="1800" noProof="0" dirty="0"/>
            </a:br>
            <a:r>
              <a:rPr lang="en-US" sz="1800" noProof="0" dirty="0"/>
              <a:t>G</a:t>
            </a:r>
            <a:r>
              <a:rPr lang="en-US" sz="100" noProof="0" dirty="0"/>
              <a:t> </a:t>
            </a:r>
            <a:r>
              <a:rPr lang="en-US" sz="1800" noProof="0" dirty="0"/>
              <a:t>D</a:t>
            </a:r>
            <a:r>
              <a:rPr lang="en-US" sz="100" noProof="0" dirty="0"/>
              <a:t> </a:t>
            </a:r>
            <a:r>
              <a:rPr lang="en-US" sz="1800" noProof="0" dirty="0"/>
              <a:t>P increases by </a:t>
            </a:r>
            <a:r>
              <a:rPr lang="en-US" sz="1800" b="1" noProof="0" dirty="0"/>
              <a:t>more</a:t>
            </a:r>
            <a:r>
              <a:rPr lang="en-US" sz="1800" noProof="0" dirty="0"/>
              <a:t> than the change in autonomous expenditures; this is the </a:t>
            </a:r>
            <a:r>
              <a:rPr lang="en-US" sz="1800" b="1" noProof="0" dirty="0"/>
              <a:t>multiplier effect</a:t>
            </a:r>
            <a:r>
              <a:rPr lang="en-US" sz="1800" noProof="0" dirty="0"/>
              <a:t>.</a:t>
            </a:r>
          </a:p>
          <a:p>
            <a:pPr marL="432" indent="0">
              <a:spcBef>
                <a:spcPts val="600"/>
              </a:spcBef>
              <a:buNone/>
            </a:pPr>
            <a:r>
              <a:rPr lang="en-US" sz="1800" noProof="0" dirty="0"/>
              <a:t>The change in equilibrium real G</a:t>
            </a:r>
            <a:r>
              <a:rPr lang="en-US" sz="100" noProof="0" dirty="0"/>
              <a:t> </a:t>
            </a:r>
            <a:r>
              <a:rPr lang="en-US" sz="1800" noProof="0" dirty="0"/>
              <a:t>D</a:t>
            </a:r>
            <a:r>
              <a:rPr lang="en-US" sz="100" noProof="0" dirty="0"/>
              <a:t> </a:t>
            </a:r>
            <a:r>
              <a:rPr lang="en-US" sz="1800" noProof="0" dirty="0"/>
              <a:t>P divided by the change in autonomous expenditures is the </a:t>
            </a:r>
            <a:r>
              <a:rPr lang="en-US" sz="1800" b="1" noProof="0" dirty="0"/>
              <a:t>multiplier</a:t>
            </a:r>
            <a:r>
              <a:rPr lang="en-US" sz="1800" noProof="0" dirty="0"/>
              <a:t>.</a:t>
            </a:r>
          </a:p>
        </p:txBody>
      </p:sp>
      <p:pic>
        <p:nvPicPr>
          <p:cNvPr id="8" name="Picture 7" descr="A graph depicts the multiplier effect. For long description in Notes pane, press F6.">
            <a:extLst>
              <a:ext uri="{FF2B5EF4-FFF2-40B4-BE49-F238E27FC236}">
                <a16:creationId xmlns:a16="http://schemas.microsoft.com/office/drawing/2014/main" id="{00B178E4-B12A-C540-7FA6-81AF97CC9C63}"/>
              </a:ext>
            </a:extLst>
          </p:cNvPr>
          <p:cNvPicPr>
            <a:picLocks noChangeAspect="1"/>
          </p:cNvPicPr>
          <p:nvPr/>
        </p:nvPicPr>
        <p:blipFill>
          <a:blip r:embed="rId3"/>
          <a:stretch>
            <a:fillRect/>
          </a:stretch>
        </p:blipFill>
        <p:spPr>
          <a:xfrm>
            <a:off x="3607756" y="1627880"/>
            <a:ext cx="5067492" cy="3600313"/>
          </a:xfrm>
          <a:prstGeom prst="rect">
            <a:avLst/>
          </a:prstGeom>
        </p:spPr>
      </p:pic>
    </p:spTree>
    <p:extLst>
      <p:ext uri="{BB962C8B-B14F-4D97-AF65-F5344CB8AC3E}">
        <p14:creationId xmlns:p14="http://schemas.microsoft.com/office/powerpoint/2010/main" val="81837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12.5 The Multiplier Effect in Action</a:t>
            </a:r>
          </a:p>
        </p:txBody>
      </p:sp>
      <p:sp>
        <p:nvSpPr>
          <p:cNvPr id="6" name="Content Placeholder 5"/>
          <p:cNvSpPr>
            <a:spLocks noGrp="1"/>
          </p:cNvSpPr>
          <p:nvPr>
            <p:ph sz="quarter" idx="15"/>
          </p:nvPr>
        </p:nvSpPr>
        <p:spPr>
          <a:xfrm>
            <a:off x="457201" y="1558412"/>
            <a:ext cx="2873021" cy="4678876"/>
          </a:xfrm>
        </p:spPr>
        <p:txBody>
          <a:bodyPr/>
          <a:lstStyle/>
          <a:p>
            <a:pPr marL="432" indent="0">
              <a:spcBef>
                <a:spcPts val="1200"/>
              </a:spcBef>
              <a:buNone/>
            </a:pPr>
            <a:r>
              <a:rPr lang="en-US" sz="2200" noProof="0" dirty="0">
                <a:solidFill>
                  <a:schemeClr val="tx1"/>
                </a:solidFill>
              </a:rPr>
              <a:t>Initially, real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 rises by the amount of the increase in autonomous expenditure.</a:t>
            </a:r>
          </a:p>
          <a:p>
            <a:pPr marL="432" indent="0">
              <a:spcBef>
                <a:spcPts val="1200"/>
              </a:spcBef>
              <a:buNone/>
            </a:pPr>
            <a:r>
              <a:rPr lang="en-US" sz="2200" noProof="0" dirty="0">
                <a:solidFill>
                  <a:schemeClr val="tx1"/>
                </a:solidFill>
              </a:rPr>
              <a:t>This causes an increase in real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 which causes an increase in production, which causes an increase in real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 and so on.</a:t>
            </a:r>
          </a:p>
        </p:txBody>
      </p:sp>
      <p:pic>
        <p:nvPicPr>
          <p:cNvPr id="3" name="Picture 2" descr="A table gives the additional investment, consumption, and total additional G D P for rounds 1 through n. For long description in Notes pane, press F6."/>
          <p:cNvPicPr>
            <a:picLocks noChangeAspect="1"/>
          </p:cNvPicPr>
          <p:nvPr/>
        </p:nvPicPr>
        <p:blipFill>
          <a:blip r:embed="rId3"/>
          <a:stretch>
            <a:fillRect/>
          </a:stretch>
        </p:blipFill>
        <p:spPr>
          <a:xfrm>
            <a:off x="3826141" y="1575339"/>
            <a:ext cx="4810709" cy="4603606"/>
          </a:xfrm>
          <a:prstGeom prst="rect">
            <a:avLst/>
          </a:prstGeom>
        </p:spPr>
      </p:pic>
    </p:spTree>
    <p:extLst>
      <p:ext uri="{BB962C8B-B14F-4D97-AF65-F5344CB8AC3E}">
        <p14:creationId xmlns:p14="http://schemas.microsoft.com/office/powerpoint/2010/main" val="101056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Eventual Effect of the Multiplier</a:t>
            </a:r>
          </a:p>
        </p:txBody>
      </p:sp>
      <p:sp>
        <p:nvSpPr>
          <p:cNvPr id="7" name="Content Placeholder 6"/>
          <p:cNvSpPr>
            <a:spLocks noGrp="1"/>
          </p:cNvSpPr>
          <p:nvPr>
            <p:ph sz="quarter" idx="13"/>
          </p:nvPr>
        </p:nvSpPr>
        <p:spPr>
          <a:xfrm>
            <a:off x="457200" y="1556328"/>
            <a:ext cx="8229600" cy="1875642"/>
          </a:xfrm>
        </p:spPr>
        <p:txBody>
          <a:bodyPr/>
          <a:lstStyle/>
          <a:p>
            <a:pPr marL="432" indent="0">
              <a:buNone/>
            </a:pPr>
            <a:r>
              <a:rPr lang="en-US" sz="2000" noProof="0" dirty="0"/>
              <a:t>We cannot say how long this adjustment to macroeconomic equilibrium will take—how many “rounds,” back and forth.</a:t>
            </a:r>
          </a:p>
          <a:p>
            <a:pPr marL="432" indent="0">
              <a:buNone/>
            </a:pPr>
            <a:r>
              <a:rPr lang="en-US" sz="2000" noProof="0" dirty="0"/>
              <a:t>But we can calculate the value of the multiplier, as the eventual change in real G</a:t>
            </a:r>
            <a:r>
              <a:rPr lang="en-US" sz="100" noProof="0" dirty="0"/>
              <a:t> </a:t>
            </a:r>
            <a:r>
              <a:rPr lang="en-US" sz="2000" noProof="0" dirty="0"/>
              <a:t>D</a:t>
            </a:r>
            <a:r>
              <a:rPr lang="en-US" sz="100" noProof="0" dirty="0"/>
              <a:t> </a:t>
            </a:r>
            <a:r>
              <a:rPr lang="en-US" sz="2000" noProof="0" dirty="0"/>
              <a:t>P divided by the change in autonomous expenditures (planned investment, in this case):</a:t>
            </a:r>
          </a:p>
        </p:txBody>
      </p:sp>
      <p:graphicFrame>
        <p:nvGraphicFramePr>
          <p:cNvPr id="9" name="Object 8" descr="Delta Y divided by Delta I = start fraction change in real G D P over change in investment spending end fraction = start fraction 800 billion dollars over 200 billion dollars end fraction = 4.">
            <a:extLst>
              <a:ext uri="{FF2B5EF4-FFF2-40B4-BE49-F238E27FC236}">
                <a16:creationId xmlns:a16="http://schemas.microsoft.com/office/drawing/2014/main" id="{3B86C95D-0939-47AC-981B-33E792CDE40B}"/>
              </a:ext>
            </a:extLst>
          </p:cNvPr>
          <p:cNvGraphicFramePr>
            <a:graphicFrameLocks noChangeAspect="1"/>
          </p:cNvGraphicFramePr>
          <p:nvPr>
            <p:extLst>
              <p:ext uri="{D42A27DB-BD31-4B8C-83A1-F6EECF244321}">
                <p14:modId xmlns:p14="http://schemas.microsoft.com/office/powerpoint/2010/main" val="215325095"/>
              </p:ext>
            </p:extLst>
          </p:nvPr>
        </p:nvGraphicFramePr>
        <p:xfrm>
          <a:off x="1428488" y="3777553"/>
          <a:ext cx="6287025" cy="650744"/>
        </p:xfrm>
        <a:graphic>
          <a:graphicData uri="http://schemas.openxmlformats.org/presentationml/2006/ole">
            <mc:AlternateContent xmlns:mc="http://schemas.openxmlformats.org/markup-compatibility/2006">
              <mc:Choice xmlns:v="urn:schemas-microsoft-com:vml" Requires="v">
                <p:oleObj name="Equation" r:id="rId2" imgW="7607160" imgH="787320" progId="Equation.DSMT4">
                  <p:embed/>
                </p:oleObj>
              </mc:Choice>
              <mc:Fallback>
                <p:oleObj name="Equation" r:id="rId2" imgW="7607160" imgH="787320" progId="Equation.DSMT4">
                  <p:embed/>
                  <p:pic>
                    <p:nvPicPr>
                      <p:cNvPr id="9" name="Object 8" descr="Delta Y divided by Delta I = start fraction change in real G D P over change in investment spending end fraction = start fraction 800 billion dollars over 200 billion dollars end fraction = 4.">
                        <a:extLst>
                          <a:ext uri="{FF2B5EF4-FFF2-40B4-BE49-F238E27FC236}">
                            <a16:creationId xmlns:a16="http://schemas.microsoft.com/office/drawing/2014/main" id="{3B86C95D-0939-47AC-981B-33E792CDE40B}"/>
                          </a:ext>
                        </a:extLst>
                      </p:cNvPr>
                      <p:cNvPicPr/>
                      <p:nvPr/>
                    </p:nvPicPr>
                    <p:blipFill>
                      <a:blip r:embed="rId3"/>
                      <a:stretch>
                        <a:fillRect/>
                      </a:stretch>
                    </p:blipFill>
                    <p:spPr>
                      <a:xfrm>
                        <a:off x="1428488" y="3777553"/>
                        <a:ext cx="6287025" cy="650744"/>
                      </a:xfrm>
                      <a:prstGeom prst="rect">
                        <a:avLst/>
                      </a:prstGeom>
                    </p:spPr>
                  </p:pic>
                </p:oleObj>
              </mc:Fallback>
            </mc:AlternateContent>
          </a:graphicData>
        </a:graphic>
      </p:graphicFrame>
      <p:sp>
        <p:nvSpPr>
          <p:cNvPr id="8" name="Content Placeholder 7"/>
          <p:cNvSpPr>
            <a:spLocks noGrp="1"/>
          </p:cNvSpPr>
          <p:nvPr>
            <p:ph sz="quarter" idx="14"/>
          </p:nvPr>
        </p:nvSpPr>
        <p:spPr>
          <a:xfrm>
            <a:off x="457200" y="4773881"/>
            <a:ext cx="8021782" cy="1113064"/>
          </a:xfrm>
        </p:spPr>
        <p:txBody>
          <a:bodyPr/>
          <a:lstStyle/>
          <a:p>
            <a:pPr marL="432" indent="0">
              <a:buNone/>
            </a:pPr>
            <a:r>
              <a:rPr lang="en-US" sz="2000" noProof="0" dirty="0"/>
              <a:t>With a multiplier of 4, each $1 increase in planned investment (or any other autonomous expenditure) eventually increases equilibrium real G</a:t>
            </a:r>
            <a:r>
              <a:rPr lang="en-US" sz="100" noProof="0" dirty="0"/>
              <a:t> </a:t>
            </a:r>
            <a:r>
              <a:rPr lang="en-US" sz="2000" noProof="0" dirty="0"/>
              <a:t>D</a:t>
            </a:r>
            <a:r>
              <a:rPr lang="en-US" sz="100" noProof="0" dirty="0"/>
              <a:t> </a:t>
            </a:r>
            <a:r>
              <a:rPr lang="en-US" sz="2000" noProof="0" dirty="0"/>
              <a:t>P by $4.</a:t>
            </a:r>
          </a:p>
        </p:txBody>
      </p:sp>
    </p:spTree>
    <p:extLst>
      <p:ext uri="{BB962C8B-B14F-4D97-AF65-F5344CB8AC3E}">
        <p14:creationId xmlns:p14="http://schemas.microsoft.com/office/powerpoint/2010/main" val="20644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Multiplier in Reverse: the Great Depression </a:t>
            </a:r>
            <a:r>
              <a:rPr lang="en-US" sz="2000" b="0" noProof="0" dirty="0"/>
              <a:t>(1 of 2)</a:t>
            </a:r>
            <a:endParaRPr lang="en-US" sz="2000" noProof="0" dirty="0"/>
          </a:p>
        </p:txBody>
      </p:sp>
      <p:sp>
        <p:nvSpPr>
          <p:cNvPr id="6" name="Content Placeholder 5"/>
          <p:cNvSpPr>
            <a:spLocks noGrp="1"/>
          </p:cNvSpPr>
          <p:nvPr>
            <p:ph sz="quarter" idx="15"/>
          </p:nvPr>
        </p:nvSpPr>
        <p:spPr>
          <a:xfrm>
            <a:off x="535578" y="1557338"/>
            <a:ext cx="3675178" cy="3418499"/>
          </a:xfrm>
        </p:spPr>
        <p:txBody>
          <a:bodyPr lIns="0" tIns="0" rIns="0" bIns="0"/>
          <a:lstStyle/>
          <a:p>
            <a:pPr marL="432" indent="0">
              <a:spcBef>
                <a:spcPts val="600"/>
              </a:spcBef>
              <a:buNone/>
            </a:pPr>
            <a:r>
              <a:rPr lang="en-US" sz="1800" noProof="0" dirty="0">
                <a:solidFill>
                  <a:schemeClr val="tx1"/>
                </a:solidFill>
              </a:rPr>
              <a:t>The multiplier can work in reverse too, like it did during the Great Depression of the 1930s.</a:t>
            </a:r>
          </a:p>
          <a:p>
            <a:pPr marL="432" indent="0">
              <a:spcBef>
                <a:spcPts val="600"/>
              </a:spcBef>
              <a:buNone/>
            </a:pPr>
            <a:r>
              <a:rPr lang="en-US" sz="1800" noProof="0" dirty="0">
                <a:solidFill>
                  <a:schemeClr val="tx1"/>
                </a:solidFill>
              </a:rPr>
              <a:t>Several events, including the stock market crash of October 1929, led to reductions in investments by firms.</a:t>
            </a:r>
          </a:p>
          <a:p>
            <a:pPr marL="432" indent="0">
              <a:spcBef>
                <a:spcPts val="600"/>
              </a:spcBef>
              <a:buNone/>
            </a:pPr>
            <a:r>
              <a:rPr lang="en-US" sz="1800" noProof="0" dirty="0">
                <a:solidFill>
                  <a:schemeClr val="tx1"/>
                </a:solidFill>
              </a:rPr>
              <a:t>Real G</a:t>
            </a:r>
            <a:r>
              <a:rPr lang="en-US" sz="200" noProof="0" dirty="0">
                <a:solidFill>
                  <a:schemeClr val="tx1"/>
                </a:solidFill>
              </a:rPr>
              <a:t> </a:t>
            </a:r>
            <a:r>
              <a:rPr lang="en-US" sz="1800" noProof="0" dirty="0">
                <a:solidFill>
                  <a:schemeClr val="tx1"/>
                </a:solidFill>
              </a:rPr>
              <a:t>D</a:t>
            </a:r>
            <a:r>
              <a:rPr lang="en-US" sz="200" noProof="0" dirty="0">
                <a:solidFill>
                  <a:schemeClr val="tx1"/>
                </a:solidFill>
              </a:rPr>
              <a:t> </a:t>
            </a:r>
            <a:r>
              <a:rPr lang="en-US" sz="1800" noProof="0" dirty="0">
                <a:solidFill>
                  <a:schemeClr val="tx1"/>
                </a:solidFill>
              </a:rPr>
              <a:t>P fell, so consumers cut back on spending, prompting firms to reduce production more, so consumers spent even less….</a:t>
            </a:r>
          </a:p>
        </p:txBody>
      </p:sp>
      <p:pic>
        <p:nvPicPr>
          <p:cNvPr id="3" name="Picture 2" descr="A photograph from the 1930s depicts a sidewalk crowded with people, marching and holding signs protesting unemployment."/>
          <p:cNvPicPr>
            <a:picLocks noChangeAspect="1"/>
          </p:cNvPicPr>
          <p:nvPr/>
        </p:nvPicPr>
        <p:blipFill>
          <a:blip r:embed="rId2"/>
          <a:stretch>
            <a:fillRect/>
          </a:stretch>
        </p:blipFill>
        <p:spPr>
          <a:xfrm>
            <a:off x="4453807" y="1683248"/>
            <a:ext cx="4183071" cy="328669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931904261"/>
              </p:ext>
            </p:extLst>
          </p:nvPr>
        </p:nvGraphicFramePr>
        <p:xfrm>
          <a:off x="518996" y="5279708"/>
          <a:ext cx="8246184" cy="830255"/>
        </p:xfrm>
        <a:graphic>
          <a:graphicData uri="http://schemas.openxmlformats.org/drawingml/2006/table">
            <a:tbl>
              <a:tblPr firstRow="1" bandRow="1">
                <a:tableStyleId>{2D5ABB26-0587-4C30-8999-92F81FD0307C}</a:tableStyleId>
              </a:tblPr>
              <a:tblGrid>
                <a:gridCol w="1374364">
                  <a:extLst>
                    <a:ext uri="{9D8B030D-6E8A-4147-A177-3AD203B41FA5}">
                      <a16:colId xmlns:a16="http://schemas.microsoft.com/office/drawing/2014/main" val="2976569563"/>
                    </a:ext>
                  </a:extLst>
                </a:gridCol>
                <a:gridCol w="1374364">
                  <a:extLst>
                    <a:ext uri="{9D8B030D-6E8A-4147-A177-3AD203B41FA5}">
                      <a16:colId xmlns:a16="http://schemas.microsoft.com/office/drawing/2014/main" val="3917937804"/>
                    </a:ext>
                  </a:extLst>
                </a:gridCol>
                <a:gridCol w="1374364">
                  <a:extLst>
                    <a:ext uri="{9D8B030D-6E8A-4147-A177-3AD203B41FA5}">
                      <a16:colId xmlns:a16="http://schemas.microsoft.com/office/drawing/2014/main" val="308250612"/>
                    </a:ext>
                  </a:extLst>
                </a:gridCol>
                <a:gridCol w="1228134">
                  <a:extLst>
                    <a:ext uri="{9D8B030D-6E8A-4147-A177-3AD203B41FA5}">
                      <a16:colId xmlns:a16="http://schemas.microsoft.com/office/drawing/2014/main" val="3029332472"/>
                    </a:ext>
                  </a:extLst>
                </a:gridCol>
                <a:gridCol w="1253067">
                  <a:extLst>
                    <a:ext uri="{9D8B030D-6E8A-4147-A177-3AD203B41FA5}">
                      <a16:colId xmlns:a16="http://schemas.microsoft.com/office/drawing/2014/main" val="2554211434"/>
                    </a:ext>
                  </a:extLst>
                </a:gridCol>
                <a:gridCol w="1641891">
                  <a:extLst>
                    <a:ext uri="{9D8B030D-6E8A-4147-A177-3AD203B41FA5}">
                      <a16:colId xmlns:a16="http://schemas.microsoft.com/office/drawing/2014/main" val="2311063418"/>
                    </a:ext>
                  </a:extLst>
                </a:gridCol>
              </a:tblGrid>
              <a:tr h="330345">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Year</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Consumption</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Investment</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Exports</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Real G</a:t>
                      </a:r>
                      <a:r>
                        <a:rPr lang="en-US" sz="100" b="1" u="none" strike="noStrike" cap="none" dirty="0">
                          <a:sym typeface="Arial"/>
                        </a:rPr>
                        <a:t> </a:t>
                      </a:r>
                      <a:r>
                        <a:rPr lang="en-US" sz="1200" b="1" u="none" strike="noStrike" cap="none" dirty="0">
                          <a:sym typeface="Arial"/>
                        </a:rPr>
                        <a:t>D</a:t>
                      </a:r>
                      <a:r>
                        <a:rPr lang="en-US" sz="100" b="1" u="none" strike="noStrike" cap="none" dirty="0">
                          <a:sym typeface="Arial"/>
                        </a:rPr>
                        <a:t> </a:t>
                      </a:r>
                      <a:r>
                        <a:rPr lang="en-US" sz="1200" b="1" u="none" strike="noStrike" cap="none" dirty="0">
                          <a:sym typeface="Arial"/>
                        </a:rPr>
                        <a:t>P</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b="1" u="none" strike="noStrike" cap="none" dirty="0">
                          <a:sym typeface="Arial"/>
                        </a:rPr>
                        <a:t>Unemployment Rate</a:t>
                      </a:r>
                      <a:endParaRPr sz="1200" b="1" u="none" strike="noStrike" cap="none" dirty="0">
                        <a:latin typeface="Arial"/>
                        <a:ea typeface="Arial"/>
                        <a:cs typeface="Arial"/>
                        <a:sym typeface="Aria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140417"/>
                  </a:ext>
                </a:extLst>
              </a:tr>
              <a:tr h="249955">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1929</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$881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$125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$42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$1,191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2.9%</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8167143"/>
                  </a:ext>
                </a:extLst>
              </a:tr>
              <a:tr h="249955">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1933</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$719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$28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$23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$877 billion</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US" sz="1200" u="none" strike="noStrike" cap="none" dirty="0">
                          <a:sym typeface="Arial"/>
                        </a:rPr>
                        <a:t>20.9%</a:t>
                      </a:r>
                      <a:endParaRPr sz="1200" u="none" strike="noStrike" cap="none" dirty="0">
                        <a:latin typeface="Arial"/>
                        <a:ea typeface="Arial"/>
                        <a:cs typeface="Arial"/>
                        <a:sym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26912"/>
                  </a:ext>
                </a:extLst>
              </a:tr>
            </a:tbl>
          </a:graphicData>
        </a:graphic>
      </p:graphicFrame>
    </p:spTree>
    <p:extLst>
      <p:ext uri="{BB962C8B-B14F-4D97-AF65-F5344CB8AC3E}">
        <p14:creationId xmlns:p14="http://schemas.microsoft.com/office/powerpoint/2010/main" val="87168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Four Components of Aggregate Expenditure	</a:t>
            </a:r>
          </a:p>
        </p:txBody>
      </p:sp>
      <p:sp>
        <p:nvSpPr>
          <p:cNvPr id="4" name="Content Placeholder 3"/>
          <p:cNvSpPr>
            <a:spLocks noGrp="1"/>
          </p:cNvSpPr>
          <p:nvPr>
            <p:ph sz="quarter" idx="13"/>
          </p:nvPr>
        </p:nvSpPr>
        <p:spPr>
          <a:xfrm>
            <a:off x="457200" y="1560847"/>
            <a:ext cx="8093034" cy="3389979"/>
          </a:xfrm>
        </p:spPr>
        <p:txBody>
          <a:bodyPr/>
          <a:lstStyle/>
          <a:p>
            <a:pPr marL="432" indent="0">
              <a:buNone/>
            </a:pPr>
            <a:r>
              <a:rPr lang="en-US" sz="2000" noProof="0" dirty="0"/>
              <a:t>The four components in our model will be the same four that we introduced previously as the components of G</a:t>
            </a:r>
            <a:r>
              <a:rPr lang="en-US" sz="100" noProof="0" dirty="0"/>
              <a:t> </a:t>
            </a:r>
            <a:r>
              <a:rPr lang="en-US" sz="2000" noProof="0" dirty="0"/>
              <a:t>D</a:t>
            </a:r>
            <a:r>
              <a:rPr lang="en-US" sz="100" noProof="0" dirty="0"/>
              <a:t> </a:t>
            </a:r>
            <a:r>
              <a:rPr lang="en-US" sz="2000" noProof="0" dirty="0"/>
              <a:t>P:</a:t>
            </a:r>
          </a:p>
          <a:p>
            <a:r>
              <a:rPr lang="en-US" sz="2000" b="1" noProof="0" dirty="0"/>
              <a:t>Consumption (</a:t>
            </a:r>
            <a:r>
              <a:rPr lang="en-US" sz="2000" b="1" i="1" noProof="0" dirty="0"/>
              <a:t>C</a:t>
            </a:r>
            <a:r>
              <a:rPr lang="en-US" sz="2000" b="1" noProof="0" dirty="0"/>
              <a:t>)</a:t>
            </a:r>
            <a:r>
              <a:rPr lang="en-US" sz="2000" noProof="0" dirty="0"/>
              <a:t>: Spending by households on goods and services</a:t>
            </a:r>
          </a:p>
          <a:p>
            <a:r>
              <a:rPr lang="en-US" sz="2000" b="1" noProof="0" dirty="0"/>
              <a:t>Planned investment (</a:t>
            </a:r>
            <a:r>
              <a:rPr lang="en-US" sz="2000" b="1" i="1" noProof="0" dirty="0"/>
              <a:t>I</a:t>
            </a:r>
            <a:r>
              <a:rPr lang="en-US" sz="2000" b="1" noProof="0" dirty="0"/>
              <a:t>)</a:t>
            </a:r>
            <a:r>
              <a:rPr lang="en-US" sz="2000" noProof="0" dirty="0"/>
              <a:t>: Planned spending by firms on capital goods and by households on new homes</a:t>
            </a:r>
          </a:p>
          <a:p>
            <a:r>
              <a:rPr lang="en-US" sz="2000" b="1" noProof="0" dirty="0"/>
              <a:t>Government purchases (</a:t>
            </a:r>
            <a:r>
              <a:rPr lang="en-US" sz="2000" b="1" i="1" noProof="0" dirty="0"/>
              <a:t>G</a:t>
            </a:r>
            <a:r>
              <a:rPr lang="en-US" sz="2000" b="1" noProof="0" dirty="0"/>
              <a:t>)</a:t>
            </a:r>
            <a:r>
              <a:rPr lang="en-US" sz="2000" noProof="0" dirty="0"/>
              <a:t>: Spending by all levels of government on goods and services</a:t>
            </a:r>
          </a:p>
          <a:p>
            <a:r>
              <a:rPr lang="en-US" sz="2000" b="1" noProof="0" dirty="0"/>
              <a:t>Net exports (</a:t>
            </a:r>
            <a:r>
              <a:rPr lang="en-US" sz="2000" b="1" i="1" noProof="0" dirty="0"/>
              <a:t>N</a:t>
            </a:r>
            <a:r>
              <a:rPr lang="en-US" sz="100" b="1" i="1" noProof="0" dirty="0"/>
              <a:t> </a:t>
            </a:r>
            <a:r>
              <a:rPr lang="en-US" sz="2000" b="1" i="1" noProof="0" dirty="0"/>
              <a:t>X</a:t>
            </a:r>
            <a:r>
              <a:rPr lang="en-US" sz="2000" b="1" noProof="0" dirty="0"/>
              <a:t>)</a:t>
            </a:r>
            <a:r>
              <a:rPr lang="en-US" sz="2000" noProof="0" dirty="0"/>
              <a:t>: The value of exports minus the value of imports</a:t>
            </a:r>
          </a:p>
        </p:txBody>
      </p:sp>
      <p:sp>
        <p:nvSpPr>
          <p:cNvPr id="5" name="Content Placeholder 4"/>
          <p:cNvSpPr>
            <a:spLocks noGrp="1"/>
          </p:cNvSpPr>
          <p:nvPr>
            <p:ph sz="quarter" idx="14"/>
          </p:nvPr>
        </p:nvSpPr>
        <p:spPr>
          <a:xfrm>
            <a:off x="457200" y="5128262"/>
            <a:ext cx="8229600" cy="1097278"/>
          </a:xfrm>
        </p:spPr>
        <p:txBody>
          <a:bodyPr/>
          <a:lstStyle/>
          <a:p>
            <a:pPr marL="432" indent="0">
              <a:buNone/>
            </a:pPr>
            <a:r>
              <a:rPr lang="en-US" sz="2000" b="1" noProof="0" dirty="0"/>
              <a:t>Aggregate expenditure (</a:t>
            </a:r>
            <a:r>
              <a:rPr lang="en-US" sz="2000" b="1" i="1" noProof="0" dirty="0"/>
              <a:t>A</a:t>
            </a:r>
            <a:r>
              <a:rPr lang="en-US" sz="100" b="1" noProof="0" dirty="0"/>
              <a:t> </a:t>
            </a:r>
            <a:r>
              <a:rPr lang="en-US" sz="2000" b="1" i="1" noProof="0" dirty="0"/>
              <a:t>E</a:t>
            </a:r>
            <a:r>
              <a:rPr lang="en-US" sz="2000" b="1" noProof="0" dirty="0"/>
              <a:t>)</a:t>
            </a:r>
            <a:r>
              <a:rPr lang="en-US" sz="2000" noProof="0" dirty="0"/>
              <a:t> is total spending in the economy: the sum of consumption, planned investment, government purchases, and net exports.</a:t>
            </a:r>
          </a:p>
        </p:txBody>
      </p:sp>
    </p:spTree>
    <p:extLst>
      <p:ext uri="{BB962C8B-B14F-4D97-AF65-F5344CB8AC3E}">
        <p14:creationId xmlns:p14="http://schemas.microsoft.com/office/powerpoint/2010/main" val="22613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The Multiplier in Reverse: the Great Depression </a:t>
            </a:r>
            <a:r>
              <a:rPr lang="en-US" sz="2000" b="0" noProof="0" dirty="0"/>
              <a:t>(2 of 2)</a:t>
            </a:r>
            <a:endParaRPr lang="en-US" sz="2000" noProof="0" dirty="0"/>
          </a:p>
        </p:txBody>
      </p:sp>
      <p:sp>
        <p:nvSpPr>
          <p:cNvPr id="6" name="Content Placeholder 5"/>
          <p:cNvSpPr>
            <a:spLocks noGrp="1"/>
          </p:cNvSpPr>
          <p:nvPr>
            <p:ph sz="quarter" idx="15"/>
          </p:nvPr>
        </p:nvSpPr>
        <p:spPr>
          <a:xfrm>
            <a:off x="548641" y="1636790"/>
            <a:ext cx="522922" cy="365391"/>
          </a:xfrm>
        </p:spPr>
        <p:txBody>
          <a:bodyPr lIns="0" tIns="0" rIns="0" bIns="0"/>
          <a:lstStyle/>
          <a:p>
            <a:pPr marL="432" indent="0">
              <a:buNone/>
            </a:pPr>
            <a:r>
              <a:rPr lang="en-US" sz="2000" noProof="0" dirty="0"/>
              <a:t>The</a:t>
            </a:r>
          </a:p>
        </p:txBody>
      </p:sp>
      <p:graphicFrame>
        <p:nvGraphicFramePr>
          <p:cNvPr id="11" name="Object 10" descr="45 degrees"/>
          <p:cNvGraphicFramePr>
            <a:graphicFrameLocks noChangeAspect="1"/>
          </p:cNvGraphicFramePr>
          <p:nvPr>
            <p:extLst>
              <p:ext uri="{D42A27DB-BD31-4B8C-83A1-F6EECF244321}">
                <p14:modId xmlns:p14="http://schemas.microsoft.com/office/powerpoint/2010/main" val="3411636507"/>
              </p:ext>
            </p:extLst>
          </p:nvPr>
        </p:nvGraphicFramePr>
        <p:xfrm>
          <a:off x="1094743" y="1682580"/>
          <a:ext cx="474170" cy="247683"/>
        </p:xfrm>
        <a:graphic>
          <a:graphicData uri="http://schemas.openxmlformats.org/presentationml/2006/ole">
            <mc:AlternateContent xmlns:mc="http://schemas.openxmlformats.org/markup-compatibility/2006">
              <mc:Choice xmlns:v="urn:schemas-microsoft-com:vml" Requires="v">
                <p:oleObj name="Equation" r:id="rId3" imgW="279360" imgH="177480" progId="Equation.DSMT4">
                  <p:embed/>
                </p:oleObj>
              </mc:Choice>
              <mc:Fallback>
                <p:oleObj name="Equation" r:id="rId3" imgW="279360" imgH="177480" progId="Equation.DSMT4">
                  <p:embed/>
                  <p:pic>
                    <p:nvPicPr>
                      <p:cNvPr id="11" name="Object 10" descr="45 degrees"/>
                      <p:cNvPicPr/>
                      <p:nvPr/>
                    </p:nvPicPr>
                    <p:blipFill>
                      <a:blip r:embed="rId4"/>
                      <a:stretch>
                        <a:fillRect/>
                      </a:stretch>
                    </p:blipFill>
                    <p:spPr>
                      <a:xfrm>
                        <a:off x="1094743" y="1682580"/>
                        <a:ext cx="474170" cy="247683"/>
                      </a:xfrm>
                      <a:prstGeom prst="rect">
                        <a:avLst/>
                      </a:prstGeom>
                    </p:spPr>
                  </p:pic>
                </p:oleObj>
              </mc:Fallback>
            </mc:AlternateContent>
          </a:graphicData>
        </a:graphic>
      </p:graphicFrame>
      <p:sp>
        <p:nvSpPr>
          <p:cNvPr id="7" name="Content Placeholder 6"/>
          <p:cNvSpPr>
            <a:spLocks noGrp="1"/>
          </p:cNvSpPr>
          <p:nvPr>
            <p:ph sz="quarter" idx="16"/>
          </p:nvPr>
        </p:nvSpPr>
        <p:spPr>
          <a:xfrm>
            <a:off x="1589253" y="1644854"/>
            <a:ext cx="2696054" cy="365391"/>
          </a:xfrm>
        </p:spPr>
        <p:txBody>
          <a:bodyPr lIns="0" tIns="0" rIns="0" bIns="0"/>
          <a:lstStyle/>
          <a:p>
            <a:pPr marL="0" indent="0">
              <a:buNone/>
            </a:pPr>
            <a:r>
              <a:rPr lang="en-US" sz="2000" noProof="0" dirty="0">
                <a:latin typeface="+mn-lt"/>
              </a:rPr>
              <a:t>-line diagram can </a:t>
            </a:r>
            <a:r>
              <a:rPr lang="en-US" sz="2000" noProof="0" dirty="0"/>
              <a:t>help</a:t>
            </a:r>
          </a:p>
        </p:txBody>
      </p:sp>
      <p:sp>
        <p:nvSpPr>
          <p:cNvPr id="8" name="Content Placeholder 7"/>
          <p:cNvSpPr>
            <a:spLocks noGrp="1"/>
          </p:cNvSpPr>
          <p:nvPr>
            <p:ph sz="quarter" idx="17"/>
          </p:nvPr>
        </p:nvSpPr>
        <p:spPr>
          <a:xfrm>
            <a:off x="548641" y="2073431"/>
            <a:ext cx="2998519" cy="380010"/>
          </a:xfrm>
        </p:spPr>
        <p:txBody>
          <a:bodyPr lIns="0" tIns="0" rIns="0" bIns="0"/>
          <a:lstStyle/>
          <a:p>
            <a:pPr marL="0" indent="0">
              <a:buNone/>
            </a:pPr>
            <a:r>
              <a:rPr lang="en-US" sz="2000" noProof="0" dirty="0">
                <a:latin typeface="+mn-lt"/>
              </a:rPr>
              <a:t>to illustrate this process.</a:t>
            </a:r>
          </a:p>
        </p:txBody>
      </p:sp>
      <p:sp>
        <p:nvSpPr>
          <p:cNvPr id="9" name="Content Placeholder 8"/>
          <p:cNvSpPr>
            <a:spLocks noGrp="1"/>
          </p:cNvSpPr>
          <p:nvPr>
            <p:ph sz="quarter" idx="18"/>
          </p:nvPr>
        </p:nvSpPr>
        <p:spPr>
          <a:xfrm>
            <a:off x="548641" y="2524691"/>
            <a:ext cx="3877293" cy="1710051"/>
          </a:xfrm>
        </p:spPr>
        <p:txBody>
          <a:bodyPr lIns="0" tIns="0" rIns="0" bIns="0"/>
          <a:lstStyle/>
          <a:p>
            <a:pPr marL="255600" indent="-255600">
              <a:spcBef>
                <a:spcPts val="600"/>
              </a:spcBef>
            </a:pPr>
            <a:r>
              <a:rPr lang="en-US" sz="2000" noProof="0" dirty="0">
                <a:latin typeface="+mn-lt"/>
              </a:rPr>
              <a:t>Aggregate expenditures fell initially, due to the decrease in investment.</a:t>
            </a:r>
          </a:p>
          <a:p>
            <a:pPr marL="255600" indent="-255600">
              <a:spcBef>
                <a:spcPts val="600"/>
              </a:spcBef>
            </a:pPr>
            <a:r>
              <a:rPr lang="en-US" sz="2000" noProof="0" dirty="0">
                <a:latin typeface="+mn-lt"/>
              </a:rPr>
              <a:t>This prompted a multiplied effect on equilibrium real G</a:t>
            </a:r>
            <a:r>
              <a:rPr lang="en-US" sz="100" noProof="0" dirty="0">
                <a:latin typeface="+mn-lt"/>
              </a:rPr>
              <a:t> </a:t>
            </a:r>
            <a:r>
              <a:rPr lang="en-US" sz="2000" noProof="0" dirty="0">
                <a:latin typeface="+mn-lt"/>
              </a:rPr>
              <a:t>D</a:t>
            </a:r>
            <a:r>
              <a:rPr lang="en-US" sz="100" noProof="0" dirty="0">
                <a:latin typeface="+mn-lt"/>
              </a:rPr>
              <a:t> </a:t>
            </a:r>
            <a:r>
              <a:rPr lang="en-US" sz="2000" noProof="0" dirty="0">
                <a:latin typeface="+mn-lt"/>
              </a:rPr>
              <a:t>P.</a:t>
            </a:r>
          </a:p>
        </p:txBody>
      </p:sp>
      <p:sp>
        <p:nvSpPr>
          <p:cNvPr id="10" name="Content Placeholder 9"/>
          <p:cNvSpPr>
            <a:spLocks noGrp="1"/>
          </p:cNvSpPr>
          <p:nvPr>
            <p:ph sz="quarter" idx="19"/>
          </p:nvPr>
        </p:nvSpPr>
        <p:spPr>
          <a:xfrm>
            <a:off x="548641" y="4305993"/>
            <a:ext cx="3426031" cy="1243908"/>
          </a:xfrm>
        </p:spPr>
        <p:txBody>
          <a:bodyPr lIns="0" tIns="0" rIns="0" bIns="0"/>
          <a:lstStyle/>
          <a:p>
            <a:pPr marL="432" indent="0">
              <a:buNone/>
            </a:pPr>
            <a:r>
              <a:rPr lang="en-US" sz="2000" noProof="0" dirty="0">
                <a:latin typeface="+mn-lt"/>
              </a:rPr>
              <a:t>Recovery from the Great Depression took many years; unemployment remained above 10 </a:t>
            </a:r>
            <a:r>
              <a:rPr lang="en-US" sz="2000" noProof="0" dirty="0"/>
              <a:t>percent until</a:t>
            </a:r>
          </a:p>
        </p:txBody>
      </p:sp>
      <p:graphicFrame>
        <p:nvGraphicFramePr>
          <p:cNvPr id="13" name="Object 12" descr="World War two."/>
          <p:cNvGraphicFramePr>
            <a:graphicFrameLocks noChangeAspect="1"/>
          </p:cNvGraphicFramePr>
          <p:nvPr>
            <p:extLst>
              <p:ext uri="{D42A27DB-BD31-4B8C-83A1-F6EECF244321}">
                <p14:modId xmlns:p14="http://schemas.microsoft.com/office/powerpoint/2010/main" val="1461485949"/>
              </p:ext>
            </p:extLst>
          </p:nvPr>
        </p:nvGraphicFramePr>
        <p:xfrm>
          <a:off x="548641" y="5655676"/>
          <a:ext cx="687981" cy="241723"/>
        </p:xfrm>
        <a:graphic>
          <a:graphicData uri="http://schemas.openxmlformats.org/presentationml/2006/ole">
            <mc:AlternateContent xmlns:mc="http://schemas.openxmlformats.org/markup-compatibility/2006">
              <mc:Choice xmlns:v="urn:schemas-microsoft-com:vml" Requires="v">
                <p:oleObj name="Equation" r:id="rId5" imgW="469800" imgH="164880" progId="Equation.DSMT4">
                  <p:embed/>
                </p:oleObj>
              </mc:Choice>
              <mc:Fallback>
                <p:oleObj name="Equation" r:id="rId5" imgW="469800" imgH="164880" progId="Equation.DSMT4">
                  <p:embed/>
                  <p:pic>
                    <p:nvPicPr>
                      <p:cNvPr id="13" name="Object 12" descr="World War two."/>
                      <p:cNvPicPr/>
                      <p:nvPr/>
                    </p:nvPicPr>
                    <p:blipFill>
                      <a:blip r:embed="rId6"/>
                      <a:stretch>
                        <a:fillRect/>
                      </a:stretch>
                    </p:blipFill>
                    <p:spPr>
                      <a:xfrm>
                        <a:off x="548641" y="5655676"/>
                        <a:ext cx="687981" cy="241723"/>
                      </a:xfrm>
                      <a:prstGeom prst="rect">
                        <a:avLst/>
                      </a:prstGeom>
                    </p:spPr>
                  </p:pic>
                </p:oleObj>
              </mc:Fallback>
            </mc:AlternateContent>
          </a:graphicData>
        </a:graphic>
      </p:graphicFrame>
      <p:pic>
        <p:nvPicPr>
          <p:cNvPr id="3" name="Picture 2" descr="A 45 degree line graph depicts the reverse multiplier effect. For long description in Notes pane, press F6."/>
          <p:cNvPicPr>
            <a:picLocks noChangeAspect="1"/>
          </p:cNvPicPr>
          <p:nvPr/>
        </p:nvPicPr>
        <p:blipFill>
          <a:blip r:embed="rId7"/>
          <a:stretch>
            <a:fillRect/>
          </a:stretch>
        </p:blipFill>
        <p:spPr>
          <a:xfrm>
            <a:off x="4619725" y="1638430"/>
            <a:ext cx="4065138" cy="3372822"/>
          </a:xfrm>
          <a:prstGeom prst="rect">
            <a:avLst/>
          </a:prstGeom>
        </p:spPr>
      </p:pic>
    </p:spTree>
    <p:extLst>
      <p:ext uri="{BB962C8B-B14F-4D97-AF65-F5344CB8AC3E}">
        <p14:creationId xmlns:p14="http://schemas.microsoft.com/office/powerpoint/2010/main" val="366680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5B4B-FD83-446E-B290-80319FA5712E}"/>
              </a:ext>
            </a:extLst>
          </p:cNvPr>
          <p:cNvSpPr>
            <a:spLocks noGrp="1"/>
          </p:cNvSpPr>
          <p:nvPr>
            <p:ph type="title"/>
          </p:nvPr>
        </p:nvSpPr>
        <p:spPr>
          <a:xfrm>
            <a:off x="539750" y="108144"/>
            <a:ext cx="8072846" cy="1097279"/>
          </a:xfrm>
        </p:spPr>
        <p:txBody>
          <a:bodyPr/>
          <a:lstStyle/>
          <a:p>
            <a:r>
              <a:rPr lang="en-US" sz="3200" noProof="0" dirty="0"/>
              <a:t>The Multiplier and the Marginal Propensity to Consume</a:t>
            </a:r>
          </a:p>
        </p:txBody>
      </p:sp>
      <p:sp>
        <p:nvSpPr>
          <p:cNvPr id="4" name="Content Placeholder 3">
            <a:extLst>
              <a:ext uri="{FF2B5EF4-FFF2-40B4-BE49-F238E27FC236}">
                <a16:creationId xmlns:a16="http://schemas.microsoft.com/office/drawing/2014/main" id="{3A583BA8-672F-417B-9486-C8C7DE7CDB26}"/>
              </a:ext>
            </a:extLst>
          </p:cNvPr>
          <p:cNvSpPr>
            <a:spLocks noGrp="1"/>
          </p:cNvSpPr>
          <p:nvPr>
            <p:ph sz="quarter" idx="14"/>
          </p:nvPr>
        </p:nvSpPr>
        <p:spPr>
          <a:xfrm>
            <a:off x="535578" y="1647190"/>
            <a:ext cx="7424057" cy="1571918"/>
          </a:xfrm>
        </p:spPr>
        <p:txBody>
          <a:bodyPr lIns="0" tIns="0" rIns="0" bIns="0"/>
          <a:lstStyle/>
          <a:p>
            <a:pPr marL="432" indent="0">
              <a:buNone/>
            </a:pPr>
            <a:r>
              <a:rPr lang="en-US" noProof="0" dirty="0"/>
              <a:t>How can we know the eventual value of the multiplier?</a:t>
            </a:r>
          </a:p>
          <a:p>
            <a:r>
              <a:rPr lang="en-US" noProof="0" dirty="0"/>
              <a:t>In each “round,” the additional income prompts households to consume some fraction (the </a:t>
            </a:r>
            <a:r>
              <a:rPr lang="en-US" b="1" noProof="0" dirty="0"/>
              <a:t>marginal propensity to consume</a:t>
            </a:r>
            <a:r>
              <a:rPr lang="en-US" noProof="0" dirty="0"/>
              <a:t>).</a:t>
            </a:r>
          </a:p>
          <a:p>
            <a:r>
              <a:rPr lang="en-US" noProof="0" dirty="0"/>
              <a:t>The total change in equilibrium real G</a:t>
            </a:r>
            <a:r>
              <a:rPr lang="en-US" sz="100" noProof="0" dirty="0"/>
              <a:t> </a:t>
            </a:r>
            <a:r>
              <a:rPr lang="en-US" noProof="0" dirty="0"/>
              <a:t>D</a:t>
            </a:r>
            <a:r>
              <a:rPr lang="en-US" sz="100" noProof="0" dirty="0"/>
              <a:t> </a:t>
            </a:r>
            <a:r>
              <a:rPr lang="en-US" noProof="0" dirty="0"/>
              <a:t>P equals:</a:t>
            </a:r>
          </a:p>
        </p:txBody>
      </p:sp>
      <p:sp>
        <p:nvSpPr>
          <p:cNvPr id="5" name="Content Placeholder 4">
            <a:extLst>
              <a:ext uri="{FF2B5EF4-FFF2-40B4-BE49-F238E27FC236}">
                <a16:creationId xmlns:a16="http://schemas.microsoft.com/office/drawing/2014/main" id="{8B863D5C-B4FB-4140-8E1E-41C4B757DDCB}"/>
              </a:ext>
            </a:extLst>
          </p:cNvPr>
          <p:cNvSpPr>
            <a:spLocks noGrp="1"/>
          </p:cNvSpPr>
          <p:nvPr>
            <p:ph sz="quarter" idx="15"/>
          </p:nvPr>
        </p:nvSpPr>
        <p:spPr>
          <a:xfrm>
            <a:off x="519986" y="3354326"/>
            <a:ext cx="5313669" cy="360080"/>
          </a:xfrm>
        </p:spPr>
        <p:txBody>
          <a:bodyPr lIns="0" tIns="0" rIns="0" bIns="0"/>
          <a:lstStyle/>
          <a:p>
            <a:pPr marL="432" indent="0">
              <a:buNone/>
            </a:pPr>
            <a:r>
              <a:rPr lang="en-US" noProof="0" dirty="0"/>
              <a:t>The initial increase in planned investment spending</a:t>
            </a:r>
          </a:p>
        </p:txBody>
      </p:sp>
      <p:graphicFrame>
        <p:nvGraphicFramePr>
          <p:cNvPr id="13" name="Object 12" descr="Equals 200 billion dollars.">
            <a:extLst>
              <a:ext uri="{FF2B5EF4-FFF2-40B4-BE49-F238E27FC236}">
                <a16:creationId xmlns:a16="http://schemas.microsoft.com/office/drawing/2014/main" id="{7245C104-920B-47EF-9B9D-7075A7E0E2E8}"/>
              </a:ext>
            </a:extLst>
          </p:cNvPr>
          <p:cNvGraphicFramePr>
            <a:graphicFrameLocks noChangeAspect="1"/>
          </p:cNvGraphicFramePr>
          <p:nvPr>
            <p:extLst>
              <p:ext uri="{D42A27DB-BD31-4B8C-83A1-F6EECF244321}">
                <p14:modId xmlns:p14="http://schemas.microsoft.com/office/powerpoint/2010/main" val="2436787472"/>
              </p:ext>
            </p:extLst>
          </p:nvPr>
        </p:nvGraphicFramePr>
        <p:xfrm>
          <a:off x="5928360" y="3426823"/>
          <a:ext cx="1397000" cy="254000"/>
        </p:xfrm>
        <a:graphic>
          <a:graphicData uri="http://schemas.openxmlformats.org/presentationml/2006/ole">
            <mc:AlternateContent xmlns:mc="http://schemas.openxmlformats.org/markup-compatibility/2006">
              <mc:Choice xmlns:v="urn:schemas-microsoft-com:vml" Requires="v">
                <p:oleObj name="Equation" r:id="rId2" imgW="1396800" imgH="253800" progId="Equation.DSMT4">
                  <p:embed/>
                </p:oleObj>
              </mc:Choice>
              <mc:Fallback>
                <p:oleObj name="Equation" r:id="rId2" imgW="1396800" imgH="253800" progId="Equation.DSMT4">
                  <p:embed/>
                  <p:pic>
                    <p:nvPicPr>
                      <p:cNvPr id="13" name="Object 12" descr="Equals 200 billion dollars.">
                        <a:extLst>
                          <a:ext uri="{FF2B5EF4-FFF2-40B4-BE49-F238E27FC236}">
                            <a16:creationId xmlns:a16="http://schemas.microsoft.com/office/drawing/2014/main" id="{7245C104-920B-47EF-9B9D-7075A7E0E2E8}"/>
                          </a:ext>
                        </a:extLst>
                      </p:cNvPr>
                      <p:cNvPicPr/>
                      <p:nvPr/>
                    </p:nvPicPr>
                    <p:blipFill>
                      <a:blip r:embed="rId3"/>
                      <a:stretch>
                        <a:fillRect/>
                      </a:stretch>
                    </p:blipFill>
                    <p:spPr>
                      <a:xfrm>
                        <a:off x="5928360" y="3426823"/>
                        <a:ext cx="1397000" cy="2540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07D21462-D609-449C-AC03-F0CEE45E5919}"/>
              </a:ext>
            </a:extLst>
          </p:cNvPr>
          <p:cNvSpPr>
            <a:spLocks noGrp="1"/>
          </p:cNvSpPr>
          <p:nvPr>
            <p:ph sz="quarter" idx="16"/>
          </p:nvPr>
        </p:nvSpPr>
        <p:spPr>
          <a:xfrm>
            <a:off x="528322" y="3852395"/>
            <a:ext cx="4910182" cy="342233"/>
          </a:xfrm>
        </p:spPr>
        <p:txBody>
          <a:bodyPr lIns="0" tIns="0" rIns="0" bIns="0"/>
          <a:lstStyle/>
          <a:p>
            <a:pPr marL="432" indent="0">
              <a:buNone/>
            </a:pPr>
            <a:r>
              <a:rPr lang="en-US" b="1" noProof="0" dirty="0"/>
              <a:t>Plus</a:t>
            </a:r>
            <a:r>
              <a:rPr lang="en-US" noProof="0" dirty="0"/>
              <a:t> the first induced increase in consumption</a:t>
            </a:r>
          </a:p>
        </p:txBody>
      </p:sp>
      <p:graphicFrame>
        <p:nvGraphicFramePr>
          <p:cNvPr id="14" name="Object 13" descr="= M P C times 200 billion dollars.">
            <a:extLst>
              <a:ext uri="{FF2B5EF4-FFF2-40B4-BE49-F238E27FC236}">
                <a16:creationId xmlns:a16="http://schemas.microsoft.com/office/drawing/2014/main" id="{E1984C09-A5D7-4B13-A946-E106DBAD43B2}"/>
              </a:ext>
            </a:extLst>
          </p:cNvPr>
          <p:cNvGraphicFramePr>
            <a:graphicFrameLocks noChangeAspect="1"/>
          </p:cNvGraphicFramePr>
          <p:nvPr>
            <p:extLst>
              <p:ext uri="{D42A27DB-BD31-4B8C-83A1-F6EECF244321}">
                <p14:modId xmlns:p14="http://schemas.microsoft.com/office/powerpoint/2010/main" val="3386049738"/>
              </p:ext>
            </p:extLst>
          </p:nvPr>
        </p:nvGraphicFramePr>
        <p:xfrm>
          <a:off x="5911850" y="3903663"/>
          <a:ext cx="2095500" cy="254000"/>
        </p:xfrm>
        <a:graphic>
          <a:graphicData uri="http://schemas.openxmlformats.org/presentationml/2006/ole">
            <mc:AlternateContent xmlns:mc="http://schemas.openxmlformats.org/markup-compatibility/2006">
              <mc:Choice xmlns:v="urn:schemas-microsoft-com:vml" Requires="v">
                <p:oleObj name="Equation" r:id="rId4" imgW="2095200" imgH="253800" progId="Equation.DSMT4">
                  <p:embed/>
                </p:oleObj>
              </mc:Choice>
              <mc:Fallback>
                <p:oleObj name="Equation" r:id="rId4" imgW="2095200" imgH="253800" progId="Equation.DSMT4">
                  <p:embed/>
                  <p:pic>
                    <p:nvPicPr>
                      <p:cNvPr id="14" name="Object 13" descr="= M P C times 200 billion dollars.">
                        <a:extLst>
                          <a:ext uri="{FF2B5EF4-FFF2-40B4-BE49-F238E27FC236}">
                            <a16:creationId xmlns:a16="http://schemas.microsoft.com/office/drawing/2014/main" id="{E1984C09-A5D7-4B13-A946-E106DBAD43B2}"/>
                          </a:ext>
                        </a:extLst>
                      </p:cNvPr>
                      <p:cNvPicPr/>
                      <p:nvPr/>
                    </p:nvPicPr>
                    <p:blipFill>
                      <a:blip r:embed="rId5"/>
                      <a:stretch>
                        <a:fillRect/>
                      </a:stretch>
                    </p:blipFill>
                    <p:spPr>
                      <a:xfrm>
                        <a:off x="5911850" y="3903663"/>
                        <a:ext cx="2095500" cy="2540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066B4EA1-F147-470B-8AB6-0EA698D64B8F}"/>
              </a:ext>
            </a:extLst>
          </p:cNvPr>
          <p:cNvSpPr>
            <a:spLocks noGrp="1"/>
          </p:cNvSpPr>
          <p:nvPr>
            <p:ph sz="quarter" idx="17"/>
          </p:nvPr>
        </p:nvSpPr>
        <p:spPr>
          <a:xfrm>
            <a:off x="519987" y="4413136"/>
            <a:ext cx="5171065" cy="336994"/>
          </a:xfrm>
        </p:spPr>
        <p:txBody>
          <a:bodyPr lIns="0" tIns="0" rIns="0" bIns="0"/>
          <a:lstStyle/>
          <a:p>
            <a:pPr marL="432" indent="0">
              <a:buNone/>
            </a:pPr>
            <a:r>
              <a:rPr lang="en-US" b="1" noProof="0" dirty="0"/>
              <a:t>Plus</a:t>
            </a:r>
            <a:r>
              <a:rPr lang="en-US" noProof="0" dirty="0"/>
              <a:t> the second induced increase in consumption</a:t>
            </a:r>
          </a:p>
        </p:txBody>
      </p:sp>
      <p:graphicFrame>
        <p:nvGraphicFramePr>
          <p:cNvPr id="15" name="Object 14" descr="= M P C times left parenthesis M P C times 200 billion dollars right parenthesis.">
            <a:extLst>
              <a:ext uri="{FF2B5EF4-FFF2-40B4-BE49-F238E27FC236}">
                <a16:creationId xmlns:a16="http://schemas.microsoft.com/office/drawing/2014/main" id="{78F76D2B-3D85-4E62-86BC-5931C11E4DD5}"/>
              </a:ext>
            </a:extLst>
          </p:cNvPr>
          <p:cNvGraphicFramePr>
            <a:graphicFrameLocks noChangeAspect="1"/>
          </p:cNvGraphicFramePr>
          <p:nvPr>
            <p:extLst>
              <p:ext uri="{D42A27DB-BD31-4B8C-83A1-F6EECF244321}">
                <p14:modId xmlns:p14="http://schemas.microsoft.com/office/powerpoint/2010/main" val="3137001224"/>
              </p:ext>
            </p:extLst>
          </p:nvPr>
        </p:nvGraphicFramePr>
        <p:xfrm>
          <a:off x="5922010" y="4456819"/>
          <a:ext cx="2921000" cy="279400"/>
        </p:xfrm>
        <a:graphic>
          <a:graphicData uri="http://schemas.openxmlformats.org/presentationml/2006/ole">
            <mc:AlternateContent xmlns:mc="http://schemas.openxmlformats.org/markup-compatibility/2006">
              <mc:Choice xmlns:v="urn:schemas-microsoft-com:vml" Requires="v">
                <p:oleObj name="Equation" r:id="rId6" imgW="2920680" imgH="279360" progId="Equation.DSMT4">
                  <p:embed/>
                </p:oleObj>
              </mc:Choice>
              <mc:Fallback>
                <p:oleObj name="Equation" r:id="rId6" imgW="2920680" imgH="279360" progId="Equation.DSMT4">
                  <p:embed/>
                  <p:pic>
                    <p:nvPicPr>
                      <p:cNvPr id="15" name="Object 14" descr="= M P C times left parenthesis M P C times 200 billion dollars right parenthesis.">
                        <a:extLst>
                          <a:ext uri="{FF2B5EF4-FFF2-40B4-BE49-F238E27FC236}">
                            <a16:creationId xmlns:a16="http://schemas.microsoft.com/office/drawing/2014/main" id="{78F76D2B-3D85-4E62-86BC-5931C11E4DD5}"/>
                          </a:ext>
                        </a:extLst>
                      </p:cNvPr>
                      <p:cNvPicPr/>
                      <p:nvPr/>
                    </p:nvPicPr>
                    <p:blipFill>
                      <a:blip r:embed="rId7"/>
                      <a:stretch>
                        <a:fillRect/>
                      </a:stretch>
                    </p:blipFill>
                    <p:spPr>
                      <a:xfrm>
                        <a:off x="5922010" y="4456819"/>
                        <a:ext cx="2921000" cy="279400"/>
                      </a:xfrm>
                      <a:prstGeom prst="rect">
                        <a:avLst/>
                      </a:prstGeom>
                    </p:spPr>
                  </p:pic>
                </p:oleObj>
              </mc:Fallback>
            </mc:AlternateContent>
          </a:graphicData>
        </a:graphic>
      </p:graphicFrame>
      <p:graphicFrame>
        <p:nvGraphicFramePr>
          <p:cNvPr id="16" name="Object 15" descr="= M P C squared times 200 billion dollars.">
            <a:extLst>
              <a:ext uri="{FF2B5EF4-FFF2-40B4-BE49-F238E27FC236}">
                <a16:creationId xmlns:a16="http://schemas.microsoft.com/office/drawing/2014/main" id="{B40412DF-BC21-41DA-B027-62BA9A828F20}"/>
              </a:ext>
            </a:extLst>
          </p:cNvPr>
          <p:cNvGraphicFramePr>
            <a:graphicFrameLocks noChangeAspect="1"/>
          </p:cNvGraphicFramePr>
          <p:nvPr>
            <p:extLst>
              <p:ext uri="{D42A27DB-BD31-4B8C-83A1-F6EECF244321}">
                <p14:modId xmlns:p14="http://schemas.microsoft.com/office/powerpoint/2010/main" val="2652927369"/>
              </p:ext>
            </p:extLst>
          </p:nvPr>
        </p:nvGraphicFramePr>
        <p:xfrm>
          <a:off x="5913120" y="4855599"/>
          <a:ext cx="2197100" cy="292100"/>
        </p:xfrm>
        <a:graphic>
          <a:graphicData uri="http://schemas.openxmlformats.org/presentationml/2006/ole">
            <mc:AlternateContent xmlns:mc="http://schemas.openxmlformats.org/markup-compatibility/2006">
              <mc:Choice xmlns:v="urn:schemas-microsoft-com:vml" Requires="v">
                <p:oleObj name="Equation" r:id="rId8" imgW="2197080" imgH="291960" progId="Equation.DSMT4">
                  <p:embed/>
                </p:oleObj>
              </mc:Choice>
              <mc:Fallback>
                <p:oleObj name="Equation" r:id="rId8" imgW="2197080" imgH="291960" progId="Equation.DSMT4">
                  <p:embed/>
                  <p:pic>
                    <p:nvPicPr>
                      <p:cNvPr id="16" name="Object 15" descr="= M P C squared times 200 billion dollars.">
                        <a:extLst>
                          <a:ext uri="{FF2B5EF4-FFF2-40B4-BE49-F238E27FC236}">
                            <a16:creationId xmlns:a16="http://schemas.microsoft.com/office/drawing/2014/main" id="{B40412DF-BC21-41DA-B027-62BA9A828F20}"/>
                          </a:ext>
                        </a:extLst>
                      </p:cNvPr>
                      <p:cNvPicPr/>
                      <p:nvPr/>
                    </p:nvPicPr>
                    <p:blipFill>
                      <a:blip r:embed="rId9"/>
                      <a:stretch>
                        <a:fillRect/>
                      </a:stretch>
                    </p:blipFill>
                    <p:spPr>
                      <a:xfrm>
                        <a:off x="5913120" y="4855599"/>
                        <a:ext cx="2197100" cy="292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3511A89E-C617-4EE9-8D34-EDB4E14F2217}"/>
              </a:ext>
            </a:extLst>
          </p:cNvPr>
          <p:cNvSpPr>
            <a:spLocks noGrp="1"/>
          </p:cNvSpPr>
          <p:nvPr>
            <p:ph sz="quarter" idx="18"/>
          </p:nvPr>
        </p:nvSpPr>
        <p:spPr>
          <a:xfrm>
            <a:off x="528322" y="5321022"/>
            <a:ext cx="4915989" cy="315715"/>
          </a:xfrm>
        </p:spPr>
        <p:txBody>
          <a:bodyPr lIns="0" tIns="0" rIns="0" bIns="0"/>
          <a:lstStyle/>
          <a:p>
            <a:pPr marL="432" indent="0">
              <a:buNone/>
            </a:pPr>
            <a:r>
              <a:rPr lang="en-US" b="1" noProof="0" dirty="0"/>
              <a:t>Plus</a:t>
            </a:r>
            <a:r>
              <a:rPr lang="en-US" noProof="0" dirty="0"/>
              <a:t> the third induced increase in consumption</a:t>
            </a:r>
          </a:p>
        </p:txBody>
      </p:sp>
      <p:graphicFrame>
        <p:nvGraphicFramePr>
          <p:cNvPr id="17" name="Object 16" descr="= M P C times left parenthesis M P C squared times 200 billion dollars right parenthesis.">
            <a:extLst>
              <a:ext uri="{FF2B5EF4-FFF2-40B4-BE49-F238E27FC236}">
                <a16:creationId xmlns:a16="http://schemas.microsoft.com/office/drawing/2014/main" id="{E20EBBF7-0759-4B3A-AE50-A3646E14DF92}"/>
              </a:ext>
            </a:extLst>
          </p:cNvPr>
          <p:cNvGraphicFramePr>
            <a:graphicFrameLocks noChangeAspect="1"/>
          </p:cNvGraphicFramePr>
          <p:nvPr>
            <p:extLst>
              <p:ext uri="{D42A27DB-BD31-4B8C-83A1-F6EECF244321}">
                <p14:modId xmlns:p14="http://schemas.microsoft.com/office/powerpoint/2010/main" val="107682509"/>
              </p:ext>
            </p:extLst>
          </p:nvPr>
        </p:nvGraphicFramePr>
        <p:xfrm>
          <a:off x="5918518" y="5339398"/>
          <a:ext cx="2905125" cy="304800"/>
        </p:xfrm>
        <a:graphic>
          <a:graphicData uri="http://schemas.openxmlformats.org/presentationml/2006/ole">
            <mc:AlternateContent xmlns:mc="http://schemas.openxmlformats.org/markup-compatibility/2006">
              <mc:Choice xmlns:v="urn:schemas-microsoft-com:vml" Requires="v">
                <p:oleObj name="Equation" r:id="rId10" imgW="3022560" imgH="317160" progId="Equation.DSMT4">
                  <p:embed/>
                </p:oleObj>
              </mc:Choice>
              <mc:Fallback>
                <p:oleObj name="Equation" r:id="rId10" imgW="3022560" imgH="317160" progId="Equation.DSMT4">
                  <p:embed/>
                  <p:pic>
                    <p:nvPicPr>
                      <p:cNvPr id="17" name="Object 16" descr="= M P C times left parenthesis M P C squared times 200 billion dollars right parenthesis.">
                        <a:extLst>
                          <a:ext uri="{FF2B5EF4-FFF2-40B4-BE49-F238E27FC236}">
                            <a16:creationId xmlns:a16="http://schemas.microsoft.com/office/drawing/2014/main" id="{E20EBBF7-0759-4B3A-AE50-A3646E14DF92}"/>
                          </a:ext>
                        </a:extLst>
                      </p:cNvPr>
                      <p:cNvPicPr/>
                      <p:nvPr/>
                    </p:nvPicPr>
                    <p:blipFill>
                      <a:blip r:embed="rId11"/>
                      <a:stretch>
                        <a:fillRect/>
                      </a:stretch>
                    </p:blipFill>
                    <p:spPr>
                      <a:xfrm>
                        <a:off x="5918518" y="5339398"/>
                        <a:ext cx="2905125"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45B5C422-52D4-4071-94B2-2FA64C53318F}"/>
              </a:ext>
            </a:extLst>
          </p:cNvPr>
          <p:cNvSpPr>
            <a:spLocks noGrp="1"/>
          </p:cNvSpPr>
          <p:nvPr>
            <p:ph sz="quarter" idx="19"/>
          </p:nvPr>
        </p:nvSpPr>
        <p:spPr>
          <a:xfrm>
            <a:off x="528322" y="5877378"/>
            <a:ext cx="1580605" cy="315575"/>
          </a:xfrm>
        </p:spPr>
        <p:txBody>
          <a:bodyPr lIns="0" tIns="0" rIns="0" bIns="0"/>
          <a:lstStyle/>
          <a:p>
            <a:pPr marL="0" indent="0">
              <a:buNone/>
            </a:pPr>
            <a:r>
              <a:rPr lang="en-US" noProof="0" dirty="0"/>
              <a:t>And so on…</a:t>
            </a:r>
          </a:p>
        </p:txBody>
      </p:sp>
      <p:graphicFrame>
        <p:nvGraphicFramePr>
          <p:cNvPr id="18" name="Object 17" descr="= M P C cubed times 200 billion dollars.">
            <a:extLst>
              <a:ext uri="{FF2B5EF4-FFF2-40B4-BE49-F238E27FC236}">
                <a16:creationId xmlns:a16="http://schemas.microsoft.com/office/drawing/2014/main" id="{8D7EB8E4-B8A5-40F7-90AB-B0868EA870C4}"/>
              </a:ext>
            </a:extLst>
          </p:cNvPr>
          <p:cNvGraphicFramePr>
            <a:graphicFrameLocks noChangeAspect="1"/>
          </p:cNvGraphicFramePr>
          <p:nvPr>
            <p:extLst>
              <p:ext uri="{D42A27DB-BD31-4B8C-83A1-F6EECF244321}">
                <p14:modId xmlns:p14="http://schemas.microsoft.com/office/powerpoint/2010/main" val="2969580793"/>
              </p:ext>
            </p:extLst>
          </p:nvPr>
        </p:nvGraphicFramePr>
        <p:xfrm>
          <a:off x="5899785" y="5848350"/>
          <a:ext cx="2197100" cy="292100"/>
        </p:xfrm>
        <a:graphic>
          <a:graphicData uri="http://schemas.openxmlformats.org/presentationml/2006/ole">
            <mc:AlternateContent xmlns:mc="http://schemas.openxmlformats.org/markup-compatibility/2006">
              <mc:Choice xmlns:v="urn:schemas-microsoft-com:vml" Requires="v">
                <p:oleObj name="Equation" r:id="rId12" imgW="2197080" imgH="291960" progId="Equation.DSMT4">
                  <p:embed/>
                </p:oleObj>
              </mc:Choice>
              <mc:Fallback>
                <p:oleObj name="Equation" r:id="rId12" imgW="2197080" imgH="291960" progId="Equation.DSMT4">
                  <p:embed/>
                  <p:pic>
                    <p:nvPicPr>
                      <p:cNvPr id="18" name="Object 17" descr="= M P C cubed times 200 billion dollars.">
                        <a:extLst>
                          <a:ext uri="{FF2B5EF4-FFF2-40B4-BE49-F238E27FC236}">
                            <a16:creationId xmlns:a16="http://schemas.microsoft.com/office/drawing/2014/main" id="{8D7EB8E4-B8A5-40F7-90AB-B0868EA870C4}"/>
                          </a:ext>
                        </a:extLst>
                      </p:cNvPr>
                      <p:cNvPicPr/>
                      <p:nvPr/>
                    </p:nvPicPr>
                    <p:blipFill>
                      <a:blip r:embed="rId13"/>
                      <a:stretch>
                        <a:fillRect/>
                      </a:stretch>
                    </p:blipFill>
                    <p:spPr>
                      <a:xfrm>
                        <a:off x="5899785" y="5848350"/>
                        <a:ext cx="2197100" cy="292100"/>
                      </a:xfrm>
                      <a:prstGeom prst="rect">
                        <a:avLst/>
                      </a:prstGeom>
                    </p:spPr>
                  </p:pic>
                </p:oleObj>
              </mc:Fallback>
            </mc:AlternateContent>
          </a:graphicData>
        </a:graphic>
      </p:graphicFrame>
    </p:spTree>
    <p:extLst>
      <p:ext uri="{BB962C8B-B14F-4D97-AF65-F5344CB8AC3E}">
        <p14:creationId xmlns:p14="http://schemas.microsoft.com/office/powerpoint/2010/main" val="105599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Effect transition="in" filter="fade">
                                      <p:cBhvr>
                                        <p:cTn id="55" dur="500"/>
                                        <p:tgtEl>
                                          <p:spTgt spid="8">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3" grpId="0" build="p"/>
      <p:bldP spid="6" grpId="0" build="p"/>
      <p:bldP spid="7" grpId="0" build="p"/>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 Formula for the Multiplier</a:t>
            </a:r>
          </a:p>
        </p:txBody>
      </p:sp>
      <p:sp>
        <p:nvSpPr>
          <p:cNvPr id="4" name="Content Placeholder 3"/>
          <p:cNvSpPr>
            <a:spLocks noGrp="1"/>
          </p:cNvSpPr>
          <p:nvPr>
            <p:ph sz="quarter" idx="13"/>
          </p:nvPr>
        </p:nvSpPr>
        <p:spPr>
          <a:xfrm>
            <a:off x="457200" y="1552575"/>
            <a:ext cx="3711039" cy="798739"/>
          </a:xfrm>
        </p:spPr>
        <p:txBody>
          <a:bodyPr/>
          <a:lstStyle/>
          <a:p>
            <a:pPr marL="432" indent="0">
              <a:spcBef>
                <a:spcPts val="600"/>
              </a:spcBef>
              <a:buNone/>
            </a:pPr>
            <a:r>
              <a:rPr lang="en-US" sz="1800" noProof="0" dirty="0"/>
              <a:t>This becomes the infinite sum:</a:t>
            </a:r>
          </a:p>
          <a:p>
            <a:pPr marL="432" indent="0">
              <a:spcBef>
                <a:spcPts val="600"/>
              </a:spcBef>
              <a:buNone/>
            </a:pPr>
            <a:r>
              <a:rPr lang="en-US" sz="1800" noProof="0" dirty="0"/>
              <a:t>Total change in G</a:t>
            </a:r>
            <a:r>
              <a:rPr lang="en-US" sz="100" noProof="0" dirty="0"/>
              <a:t> </a:t>
            </a:r>
            <a:r>
              <a:rPr lang="en-US" sz="1800" noProof="0" dirty="0"/>
              <a:t>D</a:t>
            </a:r>
            <a:r>
              <a:rPr lang="en-US" sz="100" noProof="0" dirty="0"/>
              <a:t> </a:t>
            </a:r>
            <a:r>
              <a:rPr lang="en-US" sz="1800" noProof="0" dirty="0"/>
              <a:t>P</a:t>
            </a:r>
          </a:p>
        </p:txBody>
      </p:sp>
      <p:graphicFrame>
        <p:nvGraphicFramePr>
          <p:cNvPr id="8" name="Object 7" descr="= 200 billion dollars + M P C times 200 billion dollars + M P C squared times 200 billion dollars + M P C cubed times 200 billion dollars + ellipsis.">
            <a:extLst>
              <a:ext uri="{FF2B5EF4-FFF2-40B4-BE49-F238E27FC236}">
                <a16:creationId xmlns:a16="http://schemas.microsoft.com/office/drawing/2014/main" id="{C6609D20-9A65-47FE-B403-86C28012E6FC}"/>
              </a:ext>
            </a:extLst>
          </p:cNvPr>
          <p:cNvGraphicFramePr>
            <a:graphicFrameLocks noChangeAspect="1"/>
          </p:cNvGraphicFramePr>
          <p:nvPr>
            <p:extLst>
              <p:ext uri="{D42A27DB-BD31-4B8C-83A1-F6EECF244321}">
                <p14:modId xmlns:p14="http://schemas.microsoft.com/office/powerpoint/2010/main" val="1002125629"/>
              </p:ext>
            </p:extLst>
          </p:nvPr>
        </p:nvGraphicFramePr>
        <p:xfrm>
          <a:off x="550843" y="2419539"/>
          <a:ext cx="7786379" cy="280943"/>
        </p:xfrm>
        <a:graphic>
          <a:graphicData uri="http://schemas.openxmlformats.org/presentationml/2006/ole">
            <mc:AlternateContent xmlns:mc="http://schemas.openxmlformats.org/markup-compatibility/2006">
              <mc:Choice xmlns:v="urn:schemas-microsoft-com:vml" Requires="v">
                <p:oleObj name="Equation" r:id="rId2" imgW="8115120" imgH="291960" progId="Equation.DSMT4">
                  <p:embed/>
                </p:oleObj>
              </mc:Choice>
              <mc:Fallback>
                <p:oleObj name="Equation" r:id="rId2" imgW="8115120" imgH="291960" progId="Equation.DSMT4">
                  <p:embed/>
                  <p:pic>
                    <p:nvPicPr>
                      <p:cNvPr id="8" name="Object 7" descr="= 200 billion dollars + M P C times 200 billion dollars + M P C squared times 200 billion dollars + M P C cubed times 200 billion dollars + ellipsis.">
                        <a:extLst>
                          <a:ext uri="{FF2B5EF4-FFF2-40B4-BE49-F238E27FC236}">
                            <a16:creationId xmlns:a16="http://schemas.microsoft.com/office/drawing/2014/main" id="{C6609D20-9A65-47FE-B403-86C28012E6FC}"/>
                          </a:ext>
                        </a:extLst>
                      </p:cNvPr>
                      <p:cNvPicPr/>
                      <p:nvPr/>
                    </p:nvPicPr>
                    <p:blipFill>
                      <a:blip r:embed="rId3"/>
                      <a:stretch>
                        <a:fillRect/>
                      </a:stretch>
                    </p:blipFill>
                    <p:spPr>
                      <a:xfrm>
                        <a:off x="550843" y="2419539"/>
                        <a:ext cx="7786379" cy="280943"/>
                      </a:xfrm>
                      <a:prstGeom prst="rect">
                        <a:avLst/>
                      </a:prstGeom>
                    </p:spPr>
                  </p:pic>
                </p:oleObj>
              </mc:Fallback>
            </mc:AlternateContent>
          </a:graphicData>
        </a:graphic>
      </p:graphicFrame>
      <p:graphicFrame>
        <p:nvGraphicFramePr>
          <p:cNvPr id="9" name="Object 8" descr="= 200 billion dollars times left parenthesis 1 dollar + M P C + M P C squared + M P C cubed + ellipsis right parenthesis.&#10;">
            <a:extLst>
              <a:ext uri="{FF2B5EF4-FFF2-40B4-BE49-F238E27FC236}">
                <a16:creationId xmlns:a16="http://schemas.microsoft.com/office/drawing/2014/main" id="{C6609D20-9A65-47FE-B403-86C28012E6FC}"/>
              </a:ext>
            </a:extLst>
          </p:cNvPr>
          <p:cNvGraphicFramePr>
            <a:graphicFrameLocks noChangeAspect="1"/>
          </p:cNvGraphicFramePr>
          <p:nvPr>
            <p:extLst>
              <p:ext uri="{D42A27DB-BD31-4B8C-83A1-F6EECF244321}">
                <p14:modId xmlns:p14="http://schemas.microsoft.com/office/powerpoint/2010/main" val="1075819493"/>
              </p:ext>
            </p:extLst>
          </p:nvPr>
        </p:nvGraphicFramePr>
        <p:xfrm>
          <a:off x="550843" y="2823828"/>
          <a:ext cx="4544949" cy="306622"/>
        </p:xfrm>
        <a:graphic>
          <a:graphicData uri="http://schemas.openxmlformats.org/presentationml/2006/ole">
            <mc:AlternateContent xmlns:mc="http://schemas.openxmlformats.org/markup-compatibility/2006">
              <mc:Choice xmlns:v="urn:schemas-microsoft-com:vml" Requires="v">
                <p:oleObj name="Equation" r:id="rId4" imgW="4736880" imgH="317160" progId="Equation.DSMT4">
                  <p:embed/>
                </p:oleObj>
              </mc:Choice>
              <mc:Fallback>
                <p:oleObj name="Equation" r:id="rId4" imgW="4736880" imgH="317160" progId="Equation.DSMT4">
                  <p:embed/>
                  <p:pic>
                    <p:nvPicPr>
                      <p:cNvPr id="9" name="Object 8" descr="= 200 billion dollars times left parenthesis 1 dollar + M P C + M P C squared + M P C cubed + ellipsis right parenthesis.&#10;">
                        <a:extLst>
                          <a:ext uri="{FF2B5EF4-FFF2-40B4-BE49-F238E27FC236}">
                            <a16:creationId xmlns:a16="http://schemas.microsoft.com/office/drawing/2014/main" id="{C6609D20-9A65-47FE-B403-86C28012E6FC}"/>
                          </a:ext>
                        </a:extLst>
                      </p:cNvPr>
                      <p:cNvPicPr/>
                      <p:nvPr/>
                    </p:nvPicPr>
                    <p:blipFill>
                      <a:blip r:embed="rId5"/>
                      <a:stretch>
                        <a:fillRect/>
                      </a:stretch>
                    </p:blipFill>
                    <p:spPr>
                      <a:xfrm>
                        <a:off x="550843" y="2823828"/>
                        <a:ext cx="4544949" cy="306622"/>
                      </a:xfrm>
                      <a:prstGeom prst="rect">
                        <a:avLst/>
                      </a:prstGeom>
                    </p:spPr>
                  </p:pic>
                </p:oleObj>
              </mc:Fallback>
            </mc:AlternateContent>
          </a:graphicData>
        </a:graphic>
      </p:graphicFrame>
      <p:graphicFrame>
        <p:nvGraphicFramePr>
          <p:cNvPr id="10" name="Object 9" descr="= 200 billion dollars times start fraction 1 over left parenthesis 1 minus M P C right parenthesis end fraction.">
            <a:extLst>
              <a:ext uri="{FF2B5EF4-FFF2-40B4-BE49-F238E27FC236}">
                <a16:creationId xmlns:a16="http://schemas.microsoft.com/office/drawing/2014/main" id="{C6609D20-9A65-47FE-B403-86C28012E6FC}"/>
              </a:ext>
            </a:extLst>
          </p:cNvPr>
          <p:cNvGraphicFramePr>
            <a:graphicFrameLocks noChangeAspect="1"/>
          </p:cNvGraphicFramePr>
          <p:nvPr>
            <p:extLst>
              <p:ext uri="{D42A27DB-BD31-4B8C-83A1-F6EECF244321}">
                <p14:modId xmlns:p14="http://schemas.microsoft.com/office/powerpoint/2010/main" val="3558386105"/>
              </p:ext>
            </p:extLst>
          </p:nvPr>
        </p:nvGraphicFramePr>
        <p:xfrm>
          <a:off x="550843" y="3221438"/>
          <a:ext cx="2436359" cy="586055"/>
        </p:xfrm>
        <a:graphic>
          <a:graphicData uri="http://schemas.openxmlformats.org/presentationml/2006/ole">
            <mc:AlternateContent xmlns:mc="http://schemas.openxmlformats.org/markup-compatibility/2006">
              <mc:Choice xmlns:v="urn:schemas-microsoft-com:vml" Requires="v">
                <p:oleObj name="Equation" r:id="rId6" imgW="2539800" imgH="609480" progId="Equation.DSMT4">
                  <p:embed/>
                </p:oleObj>
              </mc:Choice>
              <mc:Fallback>
                <p:oleObj name="Equation" r:id="rId6" imgW="2539800" imgH="609480" progId="Equation.DSMT4">
                  <p:embed/>
                  <p:pic>
                    <p:nvPicPr>
                      <p:cNvPr id="10" name="Object 9" descr="= 200 billion dollars times start fraction 1 over left parenthesis 1 minus M P C right parenthesis end fraction.">
                        <a:extLst>
                          <a:ext uri="{FF2B5EF4-FFF2-40B4-BE49-F238E27FC236}">
                            <a16:creationId xmlns:a16="http://schemas.microsoft.com/office/drawing/2014/main" id="{C6609D20-9A65-47FE-B403-86C28012E6FC}"/>
                          </a:ext>
                        </a:extLst>
                      </p:cNvPr>
                      <p:cNvPicPr/>
                      <p:nvPr/>
                    </p:nvPicPr>
                    <p:blipFill>
                      <a:blip r:embed="rId7"/>
                      <a:stretch>
                        <a:fillRect/>
                      </a:stretch>
                    </p:blipFill>
                    <p:spPr>
                      <a:xfrm>
                        <a:off x="550843" y="3221438"/>
                        <a:ext cx="2436359" cy="586055"/>
                      </a:xfrm>
                      <a:prstGeom prst="rect">
                        <a:avLst/>
                      </a:prstGeom>
                    </p:spPr>
                  </p:pic>
                </p:oleObj>
              </mc:Fallback>
            </mc:AlternateContent>
          </a:graphicData>
        </a:graphic>
      </p:graphicFrame>
      <p:sp>
        <p:nvSpPr>
          <p:cNvPr id="5" name="Content Placeholder 4"/>
          <p:cNvSpPr>
            <a:spLocks noGrp="1"/>
          </p:cNvSpPr>
          <p:nvPr>
            <p:ph sz="quarter" idx="14"/>
          </p:nvPr>
        </p:nvSpPr>
        <p:spPr>
          <a:xfrm>
            <a:off x="457200" y="3911445"/>
            <a:ext cx="4638592" cy="434925"/>
          </a:xfrm>
        </p:spPr>
        <p:txBody>
          <a:bodyPr/>
          <a:lstStyle/>
          <a:p>
            <a:pPr marL="432" indent="0">
              <a:buNone/>
            </a:pPr>
            <a:r>
              <a:rPr lang="en-US" sz="1800" noProof="0" dirty="0"/>
              <a:t>In our case, </a:t>
            </a:r>
            <a:r>
              <a:rPr lang="en-US" sz="1800" i="1" noProof="0" dirty="0"/>
              <a:t>M</a:t>
            </a:r>
            <a:r>
              <a:rPr lang="en-US" sz="100" i="1" noProof="0" dirty="0"/>
              <a:t> </a:t>
            </a:r>
            <a:r>
              <a:rPr lang="en-US" sz="1800" i="1" noProof="0" dirty="0"/>
              <a:t>P</a:t>
            </a:r>
            <a:r>
              <a:rPr lang="en-US" sz="100" i="1" noProof="0" dirty="0"/>
              <a:t> </a:t>
            </a:r>
            <a:r>
              <a:rPr lang="en-US" sz="1800" i="1" noProof="0" dirty="0"/>
              <a:t>C</a:t>
            </a:r>
            <a:r>
              <a:rPr lang="en-US" sz="1800" noProof="0" dirty="0"/>
              <a:t> = 0.75, so the multiplier is</a:t>
            </a:r>
          </a:p>
        </p:txBody>
      </p:sp>
      <p:graphicFrame>
        <p:nvGraphicFramePr>
          <p:cNvPr id="11" name="Object 10" descr="1 divided by left parenthesis 1 minus 0.75 right parenthesis = 4.">
            <a:extLst>
              <a:ext uri="{FF2B5EF4-FFF2-40B4-BE49-F238E27FC236}">
                <a16:creationId xmlns:a16="http://schemas.microsoft.com/office/drawing/2014/main" id="{22633C77-1191-473B-A760-86A0C9DC585F}"/>
              </a:ext>
            </a:extLst>
          </p:cNvPr>
          <p:cNvGraphicFramePr>
            <a:graphicFrameLocks noChangeAspect="1"/>
          </p:cNvGraphicFramePr>
          <p:nvPr>
            <p:extLst>
              <p:ext uri="{D42A27DB-BD31-4B8C-83A1-F6EECF244321}">
                <p14:modId xmlns:p14="http://schemas.microsoft.com/office/powerpoint/2010/main" val="1580410294"/>
              </p:ext>
            </p:extLst>
          </p:nvPr>
        </p:nvGraphicFramePr>
        <p:xfrm>
          <a:off x="5195072" y="4030301"/>
          <a:ext cx="1404215" cy="239568"/>
        </p:xfrm>
        <a:graphic>
          <a:graphicData uri="http://schemas.openxmlformats.org/presentationml/2006/ole">
            <mc:AlternateContent xmlns:mc="http://schemas.openxmlformats.org/markup-compatibility/2006">
              <mc:Choice xmlns:v="urn:schemas-microsoft-com:vml" Requires="v">
                <p:oleObj name="Equation" r:id="rId8" imgW="1866600" imgH="317160" progId="Equation.DSMT4">
                  <p:embed/>
                </p:oleObj>
              </mc:Choice>
              <mc:Fallback>
                <p:oleObj name="Equation" r:id="rId8" imgW="1866600" imgH="317160" progId="Equation.DSMT4">
                  <p:embed/>
                  <p:pic>
                    <p:nvPicPr>
                      <p:cNvPr id="11" name="Object 10" descr="1 divided by left parenthesis 1 minus 0.75 right parenthesis = 4.">
                        <a:extLst>
                          <a:ext uri="{FF2B5EF4-FFF2-40B4-BE49-F238E27FC236}">
                            <a16:creationId xmlns:a16="http://schemas.microsoft.com/office/drawing/2014/main" id="{22633C77-1191-473B-A760-86A0C9DC585F}"/>
                          </a:ext>
                        </a:extLst>
                      </p:cNvPr>
                      <p:cNvPicPr/>
                      <p:nvPr/>
                    </p:nvPicPr>
                    <p:blipFill>
                      <a:blip r:embed="rId9"/>
                      <a:stretch>
                        <a:fillRect/>
                      </a:stretch>
                    </p:blipFill>
                    <p:spPr>
                      <a:xfrm>
                        <a:off x="5195072" y="4030301"/>
                        <a:ext cx="1404215" cy="239568"/>
                      </a:xfrm>
                      <a:prstGeom prst="rect">
                        <a:avLst/>
                      </a:prstGeom>
                    </p:spPr>
                  </p:pic>
                </p:oleObj>
              </mc:Fallback>
            </mc:AlternateContent>
          </a:graphicData>
        </a:graphic>
      </p:graphicFrame>
      <p:sp>
        <p:nvSpPr>
          <p:cNvPr id="6" name="Content Placeholder 5"/>
          <p:cNvSpPr>
            <a:spLocks noGrp="1"/>
          </p:cNvSpPr>
          <p:nvPr>
            <p:ph sz="quarter" idx="15"/>
          </p:nvPr>
        </p:nvSpPr>
        <p:spPr>
          <a:xfrm>
            <a:off x="457200" y="4414697"/>
            <a:ext cx="8232128" cy="686990"/>
          </a:xfrm>
        </p:spPr>
        <p:txBody>
          <a:bodyPr/>
          <a:lstStyle/>
          <a:p>
            <a:r>
              <a:rPr lang="en-US" sz="1800" noProof="0" dirty="0"/>
              <a:t>A $200 billion increase in investment eventually results in a $800 billion increase in equilibrium real G</a:t>
            </a:r>
            <a:r>
              <a:rPr lang="en-US" sz="100" noProof="0" dirty="0"/>
              <a:t> </a:t>
            </a:r>
            <a:r>
              <a:rPr lang="en-US" sz="1800" noProof="0" dirty="0"/>
              <a:t>D</a:t>
            </a:r>
            <a:r>
              <a:rPr lang="en-US" sz="100" noProof="0" dirty="0"/>
              <a:t> </a:t>
            </a:r>
            <a:r>
              <a:rPr lang="en-US" sz="1800" noProof="0" dirty="0"/>
              <a:t>P.</a:t>
            </a:r>
          </a:p>
        </p:txBody>
      </p:sp>
      <p:sp>
        <p:nvSpPr>
          <p:cNvPr id="7" name="Content Placeholder 6"/>
          <p:cNvSpPr>
            <a:spLocks noGrp="1"/>
          </p:cNvSpPr>
          <p:nvPr>
            <p:ph sz="quarter" idx="16"/>
          </p:nvPr>
        </p:nvSpPr>
        <p:spPr>
          <a:xfrm>
            <a:off x="457200" y="5188742"/>
            <a:ext cx="4257304" cy="436624"/>
          </a:xfrm>
        </p:spPr>
        <p:txBody>
          <a:bodyPr/>
          <a:lstStyle/>
          <a:p>
            <a:pPr marL="432" indent="0">
              <a:buNone/>
            </a:pPr>
            <a:r>
              <a:rPr lang="en-US" sz="1800" noProof="0" dirty="0"/>
              <a:t>The general formula for the multiplier is</a:t>
            </a:r>
          </a:p>
        </p:txBody>
      </p:sp>
      <p:graphicFrame>
        <p:nvGraphicFramePr>
          <p:cNvPr id="12" name="Object 11" descr="Multiplier equals Change in equilibrium G D P over change in autonomous expenditure equals 1 over 1 minus M P C.">
            <a:extLst>
              <a:ext uri="{FF2B5EF4-FFF2-40B4-BE49-F238E27FC236}">
                <a16:creationId xmlns:a16="http://schemas.microsoft.com/office/drawing/2014/main" id="{06A95466-628F-439B-A181-2644C139F748}"/>
              </a:ext>
            </a:extLst>
          </p:cNvPr>
          <p:cNvGraphicFramePr>
            <a:graphicFrameLocks noChangeAspect="1"/>
          </p:cNvGraphicFramePr>
          <p:nvPr>
            <p:extLst>
              <p:ext uri="{D42A27DB-BD31-4B8C-83A1-F6EECF244321}">
                <p14:modId xmlns:p14="http://schemas.microsoft.com/office/powerpoint/2010/main" val="1768400087"/>
              </p:ext>
            </p:extLst>
          </p:nvPr>
        </p:nvGraphicFramePr>
        <p:xfrm>
          <a:off x="1740916" y="5697229"/>
          <a:ext cx="5881208" cy="604514"/>
        </p:xfrm>
        <a:graphic>
          <a:graphicData uri="http://schemas.openxmlformats.org/presentationml/2006/ole">
            <mc:AlternateContent xmlns:mc="http://schemas.openxmlformats.org/markup-compatibility/2006">
              <mc:Choice xmlns:v="urn:schemas-microsoft-com:vml" Requires="v">
                <p:oleObj name="Equation" r:id="rId10" imgW="7289640" imgH="749160" progId="Equation.DSMT4">
                  <p:embed/>
                </p:oleObj>
              </mc:Choice>
              <mc:Fallback>
                <p:oleObj name="Equation" r:id="rId10" imgW="7289640" imgH="749160" progId="Equation.DSMT4">
                  <p:embed/>
                  <p:pic>
                    <p:nvPicPr>
                      <p:cNvPr id="12" name="Object 11" descr="Multiplier equals Change in equilibrium G D P over change in autonomous expenditure equals 1 over 1 minus M P C.">
                        <a:extLst>
                          <a:ext uri="{FF2B5EF4-FFF2-40B4-BE49-F238E27FC236}">
                            <a16:creationId xmlns:a16="http://schemas.microsoft.com/office/drawing/2014/main" id="{06A95466-628F-439B-A181-2644C139F748}"/>
                          </a:ext>
                        </a:extLst>
                      </p:cNvPr>
                      <p:cNvPicPr/>
                      <p:nvPr/>
                    </p:nvPicPr>
                    <p:blipFill>
                      <a:blip r:embed="rId11"/>
                      <a:stretch>
                        <a:fillRect/>
                      </a:stretch>
                    </p:blipFill>
                    <p:spPr>
                      <a:xfrm>
                        <a:off x="1740916" y="5697229"/>
                        <a:ext cx="5881208" cy="604514"/>
                      </a:xfrm>
                      <a:prstGeom prst="rect">
                        <a:avLst/>
                      </a:prstGeom>
                    </p:spPr>
                  </p:pic>
                </p:oleObj>
              </mc:Fallback>
            </mc:AlternateContent>
          </a:graphicData>
        </a:graphic>
      </p:graphicFrame>
    </p:spTree>
    <p:extLst>
      <p:ext uri="{BB962C8B-B14F-4D97-AF65-F5344CB8AC3E}">
        <p14:creationId xmlns:p14="http://schemas.microsoft.com/office/powerpoint/2010/main" val="19666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Summarizing the Multiplier Effect</a:t>
            </a:r>
          </a:p>
        </p:txBody>
      </p:sp>
      <p:sp>
        <p:nvSpPr>
          <p:cNvPr id="4" name="Content Placeholder 3"/>
          <p:cNvSpPr>
            <a:spLocks noGrp="1"/>
          </p:cNvSpPr>
          <p:nvPr>
            <p:ph sz="quarter" idx="13"/>
          </p:nvPr>
        </p:nvSpPr>
        <p:spPr>
          <a:xfrm>
            <a:off x="457200" y="1556327"/>
            <a:ext cx="8229600" cy="3431310"/>
          </a:xfrm>
        </p:spPr>
        <p:txBody>
          <a:bodyPr/>
          <a:lstStyle/>
          <a:p>
            <a:pPr marL="432000" indent="-432000">
              <a:buFont typeface="+mj-lt"/>
              <a:buAutoNum type="arabicPeriod"/>
            </a:pPr>
            <a:r>
              <a:rPr lang="en-US" sz="2200" noProof="0" dirty="0">
                <a:solidFill>
                  <a:schemeClr val="tx1"/>
                </a:solidFill>
              </a:rPr>
              <a:t>The multiplier effect occurs both for an increase and a decrease in planned aggregate expenditure.</a:t>
            </a:r>
          </a:p>
          <a:p>
            <a:pPr marL="432000" indent="-432000">
              <a:buFont typeface="+mj-lt"/>
              <a:buAutoNum type="arabicPeriod"/>
            </a:pPr>
            <a:r>
              <a:rPr lang="en-US" sz="2200" noProof="0" dirty="0">
                <a:solidFill>
                  <a:schemeClr val="tx1"/>
                </a:solidFill>
              </a:rPr>
              <a:t>Because the multiplier is greater than 1, the economy is sensitive to changes in autonomous expenditure.</a:t>
            </a:r>
          </a:p>
          <a:p>
            <a:pPr marL="432000" indent="-432000">
              <a:buFont typeface="+mj-lt"/>
              <a:buAutoNum type="arabicPeriod"/>
            </a:pPr>
            <a:r>
              <a:rPr lang="en-US" sz="2200" noProof="0" dirty="0">
                <a:solidFill>
                  <a:schemeClr val="tx1"/>
                </a:solidFill>
              </a:rPr>
              <a:t>The larger the </a:t>
            </a:r>
            <a:r>
              <a:rPr lang="en-US" sz="2200" i="1" noProof="0" dirty="0">
                <a:solidFill>
                  <a:schemeClr val="tx1"/>
                </a:solidFill>
              </a:rPr>
              <a:t>M</a:t>
            </a:r>
            <a:r>
              <a:rPr lang="en-US" sz="100" i="1" noProof="0" dirty="0">
                <a:solidFill>
                  <a:schemeClr val="tx1"/>
                </a:solidFill>
              </a:rPr>
              <a:t> </a:t>
            </a:r>
            <a:r>
              <a:rPr lang="en-US" sz="2200" i="1" noProof="0" dirty="0">
                <a:solidFill>
                  <a:schemeClr val="tx1"/>
                </a:solidFill>
              </a:rPr>
              <a:t>P</a:t>
            </a:r>
            <a:r>
              <a:rPr lang="en-US" sz="100" i="1" noProof="0" dirty="0">
                <a:solidFill>
                  <a:schemeClr val="tx1"/>
                </a:solidFill>
              </a:rPr>
              <a:t> </a:t>
            </a:r>
            <a:r>
              <a:rPr lang="en-US" sz="2200" i="1" noProof="0" dirty="0">
                <a:solidFill>
                  <a:schemeClr val="tx1"/>
                </a:solidFill>
              </a:rPr>
              <a:t>C</a:t>
            </a:r>
            <a:r>
              <a:rPr lang="en-US" sz="2200" noProof="0" dirty="0">
                <a:solidFill>
                  <a:schemeClr val="tx1"/>
                </a:solidFill>
              </a:rPr>
              <a:t>, the larger the value of the multiplier.</a:t>
            </a:r>
          </a:p>
          <a:p>
            <a:pPr marL="432000" indent="-432000">
              <a:buFont typeface="+mj-lt"/>
              <a:buAutoNum type="arabicPeriod"/>
            </a:pPr>
            <a:r>
              <a:rPr lang="en-US" sz="2200" noProof="0" dirty="0">
                <a:solidFill>
                  <a:schemeClr val="tx1"/>
                </a:solidFill>
              </a:rPr>
              <a:t>Our model is somewhat simplified, omitting some real-world complications. For example, as real G</a:t>
            </a:r>
            <a:r>
              <a:rPr lang="en-US" sz="100" noProof="0" dirty="0">
                <a:solidFill>
                  <a:schemeClr val="tx1"/>
                </a:solidFill>
              </a:rPr>
              <a:t> </a:t>
            </a:r>
            <a:r>
              <a:rPr lang="en-US" sz="2200" noProof="0" dirty="0">
                <a:solidFill>
                  <a:schemeClr val="tx1"/>
                </a:solidFill>
              </a:rPr>
              <a:t>D</a:t>
            </a:r>
            <a:r>
              <a:rPr lang="en-US" sz="100" noProof="0" dirty="0">
                <a:solidFill>
                  <a:schemeClr val="tx1"/>
                </a:solidFill>
              </a:rPr>
              <a:t> </a:t>
            </a:r>
            <a:r>
              <a:rPr lang="en-US" sz="2200" noProof="0" dirty="0">
                <a:solidFill>
                  <a:schemeClr val="tx1"/>
                </a:solidFill>
              </a:rPr>
              <a:t>P changes, imports, inflation, interest rates, and income taxes will change.</a:t>
            </a:r>
          </a:p>
        </p:txBody>
      </p:sp>
      <p:sp>
        <p:nvSpPr>
          <p:cNvPr id="5" name="Content Placeholder 4"/>
          <p:cNvSpPr>
            <a:spLocks noGrp="1"/>
          </p:cNvSpPr>
          <p:nvPr>
            <p:ph sz="quarter" idx="14"/>
          </p:nvPr>
        </p:nvSpPr>
        <p:spPr>
          <a:xfrm>
            <a:off x="457200" y="5073109"/>
            <a:ext cx="8229600" cy="1164179"/>
          </a:xfrm>
        </p:spPr>
        <p:txBody>
          <a:bodyPr/>
          <a:lstStyle/>
          <a:p>
            <a:pPr marL="432" indent="0">
              <a:buNone/>
            </a:pPr>
            <a:r>
              <a:rPr lang="en-US" sz="2200" noProof="0" dirty="0">
                <a:solidFill>
                  <a:schemeClr val="tx1"/>
                </a:solidFill>
              </a:rPr>
              <a:t>The last point generally means that the value we estimate for the multiplier, from the </a:t>
            </a:r>
            <a:r>
              <a:rPr lang="en-US" sz="2200" i="1" noProof="0" dirty="0">
                <a:solidFill>
                  <a:schemeClr val="tx1"/>
                </a:solidFill>
              </a:rPr>
              <a:t>M</a:t>
            </a:r>
            <a:r>
              <a:rPr lang="en-US" sz="100" i="1" noProof="0" dirty="0">
                <a:solidFill>
                  <a:schemeClr val="tx1"/>
                </a:solidFill>
              </a:rPr>
              <a:t> </a:t>
            </a:r>
            <a:r>
              <a:rPr lang="en-US" sz="2200" i="1" noProof="0" dirty="0">
                <a:solidFill>
                  <a:schemeClr val="tx1"/>
                </a:solidFill>
              </a:rPr>
              <a:t>P</a:t>
            </a:r>
            <a:r>
              <a:rPr lang="en-US" sz="100" i="1" noProof="0" dirty="0">
                <a:solidFill>
                  <a:schemeClr val="tx1"/>
                </a:solidFill>
              </a:rPr>
              <a:t> </a:t>
            </a:r>
            <a:r>
              <a:rPr lang="en-US" sz="2200" i="1" noProof="0" dirty="0">
                <a:solidFill>
                  <a:schemeClr val="tx1"/>
                </a:solidFill>
              </a:rPr>
              <a:t>C</a:t>
            </a:r>
            <a:r>
              <a:rPr lang="en-US" sz="2200" noProof="0" dirty="0">
                <a:solidFill>
                  <a:schemeClr val="tx1"/>
                </a:solidFill>
              </a:rPr>
              <a:t>, is too high. In Chapter 23, we will address some of these shortcomings.</a:t>
            </a:r>
          </a:p>
        </p:txBody>
      </p:sp>
    </p:spTree>
    <p:extLst>
      <p:ext uri="{BB962C8B-B14F-4D97-AF65-F5344CB8AC3E}">
        <p14:creationId xmlns:p14="http://schemas.microsoft.com/office/powerpoint/2010/main" val="175732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Paradox of Thrift</a:t>
            </a:r>
          </a:p>
        </p:txBody>
      </p:sp>
      <p:sp>
        <p:nvSpPr>
          <p:cNvPr id="4" name="Content Placeholder 3"/>
          <p:cNvSpPr>
            <a:spLocks noGrp="1"/>
          </p:cNvSpPr>
          <p:nvPr>
            <p:ph sz="quarter" idx="13"/>
          </p:nvPr>
        </p:nvSpPr>
        <p:spPr>
          <a:xfrm>
            <a:off x="457200" y="1552575"/>
            <a:ext cx="8232128" cy="905617"/>
          </a:xfrm>
        </p:spPr>
        <p:txBody>
          <a:bodyPr/>
          <a:lstStyle/>
          <a:p>
            <a:pPr marL="432" indent="0">
              <a:buNone/>
            </a:pPr>
            <a:r>
              <a:rPr lang="en-US" sz="1800" noProof="0" dirty="0"/>
              <a:t>Recall the savings identity: </a:t>
            </a:r>
            <a:r>
              <a:rPr lang="en-US" sz="1800" b="1" noProof="0" dirty="0"/>
              <a:t>savings equals investment.</a:t>
            </a:r>
          </a:p>
          <a:p>
            <a:r>
              <a:rPr lang="en-US" sz="1800" noProof="0" dirty="0"/>
              <a:t>This implied that savings were the key to long-term growth.</a:t>
            </a:r>
          </a:p>
        </p:txBody>
      </p:sp>
      <p:sp>
        <p:nvSpPr>
          <p:cNvPr id="5" name="Content Placeholder 4"/>
          <p:cNvSpPr>
            <a:spLocks noGrp="1"/>
          </p:cNvSpPr>
          <p:nvPr>
            <p:ph sz="quarter" idx="14"/>
          </p:nvPr>
        </p:nvSpPr>
        <p:spPr>
          <a:xfrm>
            <a:off x="457200" y="2565071"/>
            <a:ext cx="8232128" cy="1983178"/>
          </a:xfrm>
        </p:spPr>
        <p:txBody>
          <a:bodyPr/>
          <a:lstStyle/>
          <a:p>
            <a:pPr marL="432" indent="0">
              <a:buNone/>
            </a:pPr>
            <a:r>
              <a:rPr lang="en-US" sz="1800" noProof="0" dirty="0"/>
              <a:t>In the short term, if people save more, then consumption decreases, and hence incomes decrease, so consumption decreases… potentially pushing the economy into recession.</a:t>
            </a:r>
          </a:p>
          <a:p>
            <a:r>
              <a:rPr lang="en-US" sz="1800" noProof="0" dirty="0"/>
              <a:t>John Maynard Keynes referred to this as the </a:t>
            </a:r>
            <a:r>
              <a:rPr lang="en-US" sz="1800" b="1" noProof="0" dirty="0"/>
              <a:t>paradox of thrift</a:t>
            </a:r>
            <a:r>
              <a:rPr lang="en-US" sz="1800" noProof="0" dirty="0"/>
              <a:t>: what appears to be favorable in the long run may be counterproductive in the short run.</a:t>
            </a:r>
          </a:p>
        </p:txBody>
      </p:sp>
      <p:sp>
        <p:nvSpPr>
          <p:cNvPr id="6" name="Content Placeholder 5"/>
          <p:cNvSpPr>
            <a:spLocks noGrp="1"/>
          </p:cNvSpPr>
          <p:nvPr>
            <p:ph sz="quarter" idx="15"/>
          </p:nvPr>
        </p:nvSpPr>
        <p:spPr>
          <a:xfrm>
            <a:off x="457200" y="4655127"/>
            <a:ext cx="8232128" cy="1472541"/>
          </a:xfrm>
        </p:spPr>
        <p:txBody>
          <a:bodyPr/>
          <a:lstStyle/>
          <a:p>
            <a:pPr marL="432" indent="0">
              <a:buNone/>
            </a:pPr>
            <a:r>
              <a:rPr lang="en-US" sz="1800" noProof="0" dirty="0"/>
              <a:t>Economists debate whether this paradox of thrift really exists; increasing savings decreases the real interest rate; the consequent increase in investment spending may offset the decrease in consumption spending.</a:t>
            </a:r>
          </a:p>
          <a:p>
            <a:r>
              <a:rPr lang="en-US" sz="1800" noProof="0" dirty="0"/>
              <a:t>We cannot settle this with our simple model.</a:t>
            </a:r>
          </a:p>
        </p:txBody>
      </p:sp>
    </p:spTree>
    <p:extLst>
      <p:ext uri="{BB962C8B-B14F-4D97-AF65-F5344CB8AC3E}">
        <p14:creationId xmlns:p14="http://schemas.microsoft.com/office/powerpoint/2010/main" val="359070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12.5 The Aggregate Demand Curve</a:t>
            </a:r>
          </a:p>
        </p:txBody>
      </p:sp>
      <p:sp>
        <p:nvSpPr>
          <p:cNvPr id="6" name="Content Placeholder 5"/>
          <p:cNvSpPr>
            <a:spLocks noGrp="1"/>
          </p:cNvSpPr>
          <p:nvPr>
            <p:ph sz="quarter" idx="13"/>
          </p:nvPr>
        </p:nvSpPr>
        <p:spPr>
          <a:xfrm>
            <a:off x="457200" y="1571929"/>
            <a:ext cx="8232128" cy="777406"/>
          </a:xfrm>
        </p:spPr>
        <p:txBody>
          <a:bodyPr/>
          <a:lstStyle/>
          <a:p>
            <a:pPr marL="432" indent="0">
              <a:buNone/>
            </a:pPr>
            <a:r>
              <a:rPr lang="en-US" sz="2000" b="1" noProof="0" dirty="0"/>
              <a:t>Understand the relationship between the aggregate demand curve and aggregate expenditure.</a:t>
            </a:r>
          </a:p>
        </p:txBody>
      </p:sp>
      <p:sp>
        <p:nvSpPr>
          <p:cNvPr id="7" name="Content Placeholder 6"/>
          <p:cNvSpPr>
            <a:spLocks noGrp="1"/>
          </p:cNvSpPr>
          <p:nvPr>
            <p:ph sz="quarter" idx="14"/>
          </p:nvPr>
        </p:nvSpPr>
        <p:spPr>
          <a:xfrm>
            <a:off x="457200" y="2507014"/>
            <a:ext cx="8232128" cy="1472540"/>
          </a:xfrm>
        </p:spPr>
        <p:txBody>
          <a:bodyPr/>
          <a:lstStyle/>
          <a:p>
            <a:pPr marL="432" indent="0">
              <a:buNone/>
            </a:pPr>
            <a:r>
              <a:rPr lang="en-US" sz="1800" noProof="0" dirty="0"/>
              <a:t>As demand for a product rises, we expect that two things will occur: production will increase and so will the product’s price.</a:t>
            </a:r>
          </a:p>
          <a:p>
            <a:r>
              <a:rPr lang="en-US" sz="1800" noProof="0" dirty="0"/>
              <a:t>Our model has concentrated on the first of these, but what about price changes?</a:t>
            </a:r>
          </a:p>
        </p:txBody>
      </p:sp>
      <p:sp>
        <p:nvSpPr>
          <p:cNvPr id="8" name="Content Placeholder 7"/>
          <p:cNvSpPr>
            <a:spLocks noGrp="1"/>
          </p:cNvSpPr>
          <p:nvPr>
            <p:ph sz="quarter" idx="15"/>
          </p:nvPr>
        </p:nvSpPr>
        <p:spPr>
          <a:xfrm>
            <a:off x="457200" y="4073733"/>
            <a:ext cx="8232128" cy="2225467"/>
          </a:xfrm>
        </p:spPr>
        <p:txBody>
          <a:bodyPr/>
          <a:lstStyle/>
          <a:p>
            <a:pPr marL="432" indent="0">
              <a:buNone/>
            </a:pPr>
            <a:r>
              <a:rPr lang="en-US" sz="1800" noProof="0" dirty="0"/>
              <a:t>In the larger economy, we also expect that an increase in aggregate expenditure would increase the </a:t>
            </a:r>
            <a:r>
              <a:rPr lang="en-US" sz="1800" b="1" noProof="0" dirty="0"/>
              <a:t>price level</a:t>
            </a:r>
            <a:r>
              <a:rPr lang="en-US" sz="1800" noProof="0" dirty="0"/>
              <a:t>.</a:t>
            </a:r>
          </a:p>
          <a:p>
            <a:pPr marL="432" indent="0">
              <a:buNone/>
            </a:pPr>
            <a:r>
              <a:rPr lang="en-US" sz="1800" noProof="0" dirty="0"/>
              <a:t>Will this price level change have a feedback effect on aggregate expenditures?</a:t>
            </a:r>
          </a:p>
          <a:p>
            <a:r>
              <a:rPr lang="en-US" sz="1800" noProof="0" dirty="0"/>
              <a:t>We generally expect that it will: increases in the price level will cause aggregate expenditure to fall; and decreases in the price level will cause aggregate expenditures to rise.</a:t>
            </a:r>
          </a:p>
        </p:txBody>
      </p:sp>
    </p:spTree>
    <p:extLst>
      <p:ext uri="{BB962C8B-B14F-4D97-AF65-F5344CB8AC3E}">
        <p14:creationId xmlns:p14="http://schemas.microsoft.com/office/powerpoint/2010/main" val="67001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How Does the Price Level Affect Aggregate Expenditures?</a:t>
            </a:r>
          </a:p>
        </p:txBody>
      </p:sp>
      <p:sp>
        <p:nvSpPr>
          <p:cNvPr id="4" name="Content Placeholder 3"/>
          <p:cNvSpPr>
            <a:spLocks noGrp="1"/>
          </p:cNvSpPr>
          <p:nvPr>
            <p:ph sz="quarter" idx="13"/>
          </p:nvPr>
        </p:nvSpPr>
        <p:spPr>
          <a:xfrm>
            <a:off x="457199" y="1556326"/>
            <a:ext cx="8283039" cy="2944421"/>
          </a:xfrm>
        </p:spPr>
        <p:txBody>
          <a:bodyPr/>
          <a:lstStyle/>
          <a:p>
            <a:pPr marL="432" indent="0">
              <a:buNone/>
            </a:pPr>
            <a:r>
              <a:rPr lang="en-US" sz="1800" noProof="0" dirty="0">
                <a:solidFill>
                  <a:schemeClr val="tx1"/>
                </a:solidFill>
              </a:rPr>
              <a:t>The price level affects aggregate expenditures in three ways:</a:t>
            </a:r>
          </a:p>
          <a:p>
            <a:pPr marL="432000" indent="-432000">
              <a:buFont typeface="+mj-lt"/>
              <a:buAutoNum type="arabicPeriod"/>
            </a:pPr>
            <a:r>
              <a:rPr lang="en-US" sz="1800" noProof="0" dirty="0">
                <a:solidFill>
                  <a:schemeClr val="tx1"/>
                </a:solidFill>
              </a:rPr>
              <a:t>Rising price levels decrease the real value of household wealth, causing consumption to fall.</a:t>
            </a:r>
          </a:p>
          <a:p>
            <a:pPr marL="432000" indent="-432000">
              <a:buFont typeface="+mj-lt"/>
              <a:buAutoNum type="arabicPeriod"/>
            </a:pPr>
            <a:r>
              <a:rPr lang="en-US" sz="1800" noProof="0" dirty="0">
                <a:solidFill>
                  <a:schemeClr val="tx1"/>
                </a:solidFill>
              </a:rPr>
              <a:t>If price levels rise in the United States faster than in other countries, U.S. exports fall and imports rise, causing net exports to fall.</a:t>
            </a:r>
          </a:p>
          <a:p>
            <a:pPr marL="432000" indent="-432000">
              <a:buFont typeface="+mj-lt"/>
              <a:buAutoNum type="arabicPeriod"/>
            </a:pPr>
            <a:r>
              <a:rPr lang="en-US" sz="1800" noProof="0" dirty="0">
                <a:solidFill>
                  <a:schemeClr val="tx1"/>
                </a:solidFill>
              </a:rPr>
              <a:t>When prices rise, firms and households </a:t>
            </a:r>
            <a:r>
              <a:rPr lang="en-US" sz="1800" b="1" noProof="0" dirty="0">
                <a:solidFill>
                  <a:schemeClr val="tx1"/>
                </a:solidFill>
              </a:rPr>
              <a:t>need more money</a:t>
            </a:r>
            <a:r>
              <a:rPr lang="en-US" sz="1800" noProof="0" dirty="0">
                <a:solidFill>
                  <a:schemeClr val="tx1"/>
                </a:solidFill>
              </a:rPr>
              <a:t> to finance buying and selling. If the supply of money doesn’t change, the interest rate must rise; this will cause investment spending to fall.</a:t>
            </a:r>
          </a:p>
        </p:txBody>
      </p:sp>
      <p:sp>
        <p:nvSpPr>
          <p:cNvPr id="5" name="Content Placeholder 4"/>
          <p:cNvSpPr>
            <a:spLocks noGrp="1"/>
          </p:cNvSpPr>
          <p:nvPr>
            <p:ph sz="quarter" idx="14"/>
          </p:nvPr>
        </p:nvSpPr>
        <p:spPr>
          <a:xfrm>
            <a:off x="457200" y="4595751"/>
            <a:ext cx="8229600" cy="1481199"/>
          </a:xfrm>
        </p:spPr>
        <p:txBody>
          <a:bodyPr/>
          <a:lstStyle/>
          <a:p>
            <a:pPr marL="432" indent="0">
              <a:buNone/>
            </a:pPr>
            <a:r>
              <a:rPr lang="en-US" sz="1800" noProof="0" dirty="0">
                <a:solidFill>
                  <a:schemeClr val="tx1"/>
                </a:solidFill>
              </a:rPr>
              <a:t>Of course, these effects work in reverse if the price level falls.</a:t>
            </a:r>
          </a:p>
          <a:p>
            <a:pPr marL="432" indent="0">
              <a:buNone/>
            </a:pPr>
            <a:r>
              <a:rPr lang="en-US" sz="1800" noProof="0" dirty="0">
                <a:solidFill>
                  <a:schemeClr val="tx1"/>
                </a:solidFill>
              </a:rPr>
              <a:t>Each effect works in the same direction, so rising price levels decrease aggregate expenditures, while falling price levels increase aggregate expenditures.</a:t>
            </a:r>
          </a:p>
        </p:txBody>
      </p:sp>
    </p:spTree>
    <p:extLst>
      <p:ext uri="{BB962C8B-B14F-4D97-AF65-F5344CB8AC3E}">
        <p14:creationId xmlns:p14="http://schemas.microsoft.com/office/powerpoint/2010/main" val="410363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12.14 The Effect of a Change in the Price Level on Real G</a:t>
            </a:r>
            <a:r>
              <a:rPr lang="en-US" sz="100" noProof="0" dirty="0"/>
              <a:t> </a:t>
            </a:r>
            <a:r>
              <a:rPr lang="en-US" sz="3200" noProof="0" dirty="0"/>
              <a:t>D</a:t>
            </a:r>
            <a:r>
              <a:rPr lang="en-US" sz="100" noProof="0" dirty="0"/>
              <a:t> </a:t>
            </a:r>
            <a:r>
              <a:rPr lang="en-US" sz="3200" noProof="0" dirty="0"/>
              <a:t>P</a:t>
            </a:r>
          </a:p>
        </p:txBody>
      </p:sp>
      <p:pic>
        <p:nvPicPr>
          <p:cNvPr id="6" name="Picture 5" descr="Two graphs (a) and (b) depict the effect of a change in price level on real G D P. For long description in Notes pane, press F6.">
            <a:extLst>
              <a:ext uri="{FF2B5EF4-FFF2-40B4-BE49-F238E27FC236}">
                <a16:creationId xmlns:a16="http://schemas.microsoft.com/office/drawing/2014/main" id="{F07EFC46-93E3-1C1A-3160-1EE703317AA1}"/>
              </a:ext>
            </a:extLst>
          </p:cNvPr>
          <p:cNvPicPr>
            <a:picLocks noChangeAspect="1"/>
          </p:cNvPicPr>
          <p:nvPr/>
        </p:nvPicPr>
        <p:blipFill>
          <a:blip r:embed="rId3"/>
          <a:stretch>
            <a:fillRect/>
          </a:stretch>
        </p:blipFill>
        <p:spPr>
          <a:xfrm>
            <a:off x="1237598" y="1585542"/>
            <a:ext cx="6668804" cy="3490008"/>
          </a:xfrm>
          <a:prstGeom prst="rect">
            <a:avLst/>
          </a:prstGeom>
        </p:spPr>
      </p:pic>
      <p:sp>
        <p:nvSpPr>
          <p:cNvPr id="9" name="Content Placeholder 8"/>
          <p:cNvSpPr>
            <a:spLocks noGrp="1"/>
          </p:cNvSpPr>
          <p:nvPr>
            <p:ph sz="quarter" idx="15"/>
          </p:nvPr>
        </p:nvSpPr>
        <p:spPr>
          <a:xfrm>
            <a:off x="468313" y="5192888"/>
            <a:ext cx="7354887" cy="1044399"/>
          </a:xfrm>
        </p:spPr>
        <p:txBody>
          <a:bodyPr/>
          <a:lstStyle/>
          <a:p>
            <a:pPr marL="432" indent="0">
              <a:spcBef>
                <a:spcPts val="600"/>
              </a:spcBef>
              <a:buNone/>
            </a:pPr>
            <a:r>
              <a:rPr lang="en-US" sz="1600" noProof="0" dirty="0"/>
              <a:t>The diagrams show the effects described on the previous slide:</a:t>
            </a:r>
          </a:p>
          <a:p>
            <a:pPr marL="432" indent="0">
              <a:spcBef>
                <a:spcPts val="600"/>
              </a:spcBef>
              <a:buNone/>
            </a:pPr>
            <a:r>
              <a:rPr lang="en-US" sz="1600" noProof="0" dirty="0"/>
              <a:t>Panel (a):  Increases in the price level cause </a:t>
            </a:r>
            <a:r>
              <a:rPr lang="en-US" sz="1600" i="1" noProof="0" dirty="0"/>
              <a:t>A</a:t>
            </a:r>
            <a:r>
              <a:rPr lang="en-US" sz="100" i="1" noProof="0" dirty="0"/>
              <a:t> </a:t>
            </a:r>
            <a:r>
              <a:rPr lang="en-US" sz="1600" i="1" noProof="0" dirty="0"/>
              <a:t>E</a:t>
            </a:r>
            <a:r>
              <a:rPr lang="en-US" sz="1600" noProof="0" dirty="0"/>
              <a:t> and real G</a:t>
            </a:r>
            <a:r>
              <a:rPr lang="en-US" sz="100" noProof="0" dirty="0"/>
              <a:t> </a:t>
            </a:r>
            <a:r>
              <a:rPr lang="en-US" sz="1600" noProof="0" dirty="0"/>
              <a:t>D</a:t>
            </a:r>
            <a:r>
              <a:rPr lang="en-US" sz="100" noProof="0" dirty="0"/>
              <a:t> </a:t>
            </a:r>
            <a:r>
              <a:rPr lang="en-US" sz="1600" noProof="0" dirty="0"/>
              <a:t>P to fall.</a:t>
            </a:r>
          </a:p>
          <a:p>
            <a:pPr marL="432" indent="0">
              <a:spcBef>
                <a:spcPts val="600"/>
              </a:spcBef>
              <a:buNone/>
            </a:pPr>
            <a:r>
              <a:rPr lang="en-US" sz="1600" noProof="0" dirty="0"/>
              <a:t>Panel (b):  Decreases in the price level cause </a:t>
            </a:r>
            <a:r>
              <a:rPr lang="en-US" sz="1600" i="1" noProof="0" dirty="0"/>
              <a:t>A</a:t>
            </a:r>
            <a:r>
              <a:rPr lang="en-US" sz="100" i="1" noProof="0" dirty="0"/>
              <a:t> </a:t>
            </a:r>
            <a:r>
              <a:rPr lang="en-US" sz="1600" i="1" noProof="0" dirty="0"/>
              <a:t>E</a:t>
            </a:r>
            <a:r>
              <a:rPr lang="en-US" sz="1600" noProof="0" dirty="0"/>
              <a:t> and real G</a:t>
            </a:r>
            <a:r>
              <a:rPr lang="en-US" sz="100" noProof="0" dirty="0"/>
              <a:t> </a:t>
            </a:r>
            <a:r>
              <a:rPr lang="en-US" sz="1600" noProof="0" dirty="0"/>
              <a:t>D</a:t>
            </a:r>
            <a:r>
              <a:rPr lang="en-US" sz="100" noProof="0" dirty="0"/>
              <a:t> </a:t>
            </a:r>
            <a:r>
              <a:rPr lang="en-US" sz="1600" noProof="0" dirty="0"/>
              <a:t>P to rise.</a:t>
            </a:r>
          </a:p>
        </p:txBody>
      </p:sp>
    </p:spTree>
    <p:extLst>
      <p:ext uri="{BB962C8B-B14F-4D97-AF65-F5344CB8AC3E}">
        <p14:creationId xmlns:p14="http://schemas.microsoft.com/office/powerpoint/2010/main" val="12903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12.15 The Aggregate Demand Curve</a:t>
            </a:r>
          </a:p>
        </p:txBody>
      </p:sp>
      <p:pic>
        <p:nvPicPr>
          <p:cNvPr id="7" name="Picture 6" descr="A table and a graph depict the aggregate demand curve. For long description in Notes pane, press F6.">
            <a:extLst>
              <a:ext uri="{FF2B5EF4-FFF2-40B4-BE49-F238E27FC236}">
                <a16:creationId xmlns:a16="http://schemas.microsoft.com/office/drawing/2014/main" id="{CD9A60C8-57C1-7EA8-CEBF-A622DAC884B3}"/>
              </a:ext>
            </a:extLst>
          </p:cNvPr>
          <p:cNvPicPr>
            <a:picLocks noChangeAspect="1"/>
          </p:cNvPicPr>
          <p:nvPr/>
        </p:nvPicPr>
        <p:blipFill>
          <a:blip r:embed="rId3"/>
          <a:stretch>
            <a:fillRect/>
          </a:stretch>
        </p:blipFill>
        <p:spPr>
          <a:xfrm>
            <a:off x="1812371" y="1565947"/>
            <a:ext cx="5519258" cy="3103151"/>
          </a:xfrm>
          <a:prstGeom prst="rect">
            <a:avLst/>
          </a:prstGeom>
        </p:spPr>
      </p:pic>
      <p:sp>
        <p:nvSpPr>
          <p:cNvPr id="9" name="Content Placeholder 8"/>
          <p:cNvSpPr>
            <a:spLocks noGrp="1"/>
          </p:cNvSpPr>
          <p:nvPr>
            <p:ph sz="quarter" idx="15"/>
          </p:nvPr>
        </p:nvSpPr>
        <p:spPr>
          <a:xfrm>
            <a:off x="468313" y="4820355"/>
            <a:ext cx="8218487" cy="1416933"/>
          </a:xfrm>
        </p:spPr>
        <p:txBody>
          <a:bodyPr tIns="0"/>
          <a:lstStyle/>
          <a:p>
            <a:pPr marL="432" indent="0">
              <a:spcBef>
                <a:spcPts val="600"/>
              </a:spcBef>
              <a:buNone/>
            </a:pPr>
            <a:r>
              <a:rPr lang="en-US" sz="1600" noProof="0" dirty="0"/>
              <a:t>Consequently, there is an inverse relationship between the price level and real G</a:t>
            </a:r>
            <a:r>
              <a:rPr lang="en-US" sz="100" noProof="0" dirty="0"/>
              <a:t> </a:t>
            </a:r>
            <a:r>
              <a:rPr lang="en-US" sz="1600" noProof="0" dirty="0"/>
              <a:t>D</a:t>
            </a:r>
            <a:r>
              <a:rPr lang="en-US" sz="100" noProof="0" dirty="0"/>
              <a:t> </a:t>
            </a:r>
            <a:r>
              <a:rPr lang="en-US" sz="1600" noProof="0" dirty="0"/>
              <a:t>P.</a:t>
            </a:r>
          </a:p>
          <a:p>
            <a:pPr marL="432" indent="0">
              <a:spcBef>
                <a:spcPts val="600"/>
              </a:spcBef>
              <a:buNone/>
            </a:pPr>
            <a:r>
              <a:rPr lang="en-US" sz="1600" noProof="0" dirty="0"/>
              <a:t>This relationship is known as the </a:t>
            </a:r>
            <a:r>
              <a:rPr lang="en-US" sz="1600" b="1" noProof="0" dirty="0"/>
              <a:t>aggregate demand curve</a:t>
            </a:r>
            <a:r>
              <a:rPr lang="en-US" sz="1600" noProof="0" dirty="0"/>
              <a:t>.</a:t>
            </a:r>
          </a:p>
          <a:p>
            <a:pPr marL="432" indent="0">
              <a:spcBef>
                <a:spcPts val="600"/>
              </a:spcBef>
              <a:buNone/>
            </a:pPr>
            <a:r>
              <a:rPr lang="en-US" sz="1600" b="1" noProof="0" dirty="0"/>
              <a:t>Aggregate demand (</a:t>
            </a:r>
            <a:r>
              <a:rPr lang="en-US" sz="1600" b="1" i="1" noProof="0" dirty="0"/>
              <a:t>A</a:t>
            </a:r>
            <a:r>
              <a:rPr lang="en-US" sz="100" b="1" i="1" noProof="0" dirty="0"/>
              <a:t> </a:t>
            </a:r>
            <a:r>
              <a:rPr lang="en-US" sz="1600" b="1" i="1" noProof="0" dirty="0"/>
              <a:t>D</a:t>
            </a:r>
            <a:r>
              <a:rPr lang="en-US" sz="1600" b="1" noProof="0" dirty="0"/>
              <a:t>) curve:</a:t>
            </a:r>
            <a:r>
              <a:rPr lang="en-US" sz="1600" noProof="0" dirty="0"/>
              <a:t> A curve that shows the relationship between the price level and quantity of real G</a:t>
            </a:r>
            <a:r>
              <a:rPr lang="en-US" sz="100" noProof="0" dirty="0"/>
              <a:t> </a:t>
            </a:r>
            <a:r>
              <a:rPr lang="en-US" sz="1600" noProof="0" dirty="0"/>
              <a:t>D</a:t>
            </a:r>
            <a:r>
              <a:rPr lang="en-US" sz="100" noProof="0" dirty="0"/>
              <a:t> </a:t>
            </a:r>
            <a:r>
              <a:rPr lang="en-US" sz="1600" noProof="0" dirty="0"/>
              <a:t>P demanded by households, firms, and the government (both inside and outside the country).</a:t>
            </a:r>
          </a:p>
        </p:txBody>
      </p:sp>
    </p:spTree>
    <p:extLst>
      <p:ext uri="{BB962C8B-B14F-4D97-AF65-F5344CB8AC3E}">
        <p14:creationId xmlns:p14="http://schemas.microsoft.com/office/powerpoint/2010/main" val="230097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Appendix: The Algebra of Macroeconomic Equilibrium</a:t>
            </a:r>
          </a:p>
        </p:txBody>
      </p:sp>
      <p:sp>
        <p:nvSpPr>
          <p:cNvPr id="4" name="Content Placeholder 3"/>
          <p:cNvSpPr>
            <a:spLocks noGrp="1"/>
          </p:cNvSpPr>
          <p:nvPr>
            <p:ph sz="quarter" idx="13"/>
          </p:nvPr>
        </p:nvSpPr>
        <p:spPr>
          <a:xfrm>
            <a:off x="457200" y="1552575"/>
            <a:ext cx="5456712" cy="394978"/>
          </a:xfrm>
        </p:spPr>
        <p:txBody>
          <a:bodyPr/>
          <a:lstStyle/>
          <a:p>
            <a:pPr marL="432" indent="0">
              <a:buNone/>
            </a:pPr>
            <a:r>
              <a:rPr lang="en-US" sz="1600" b="1" noProof="0" dirty="0"/>
              <a:t>Apply the algebra of macroeconomic equilibrium.</a:t>
            </a:r>
          </a:p>
        </p:txBody>
      </p:sp>
      <p:sp>
        <p:nvSpPr>
          <p:cNvPr id="5" name="Content Placeholder 4"/>
          <p:cNvSpPr>
            <a:spLocks noGrp="1"/>
          </p:cNvSpPr>
          <p:nvPr>
            <p:ph sz="quarter" idx="14"/>
          </p:nvPr>
        </p:nvSpPr>
        <p:spPr>
          <a:xfrm>
            <a:off x="457200" y="2078182"/>
            <a:ext cx="8232128" cy="1864425"/>
          </a:xfrm>
        </p:spPr>
        <p:txBody>
          <a:bodyPr/>
          <a:lstStyle/>
          <a:p>
            <a:pPr marL="432" indent="0">
              <a:buNone/>
            </a:pPr>
            <a:r>
              <a:rPr lang="en-US" noProof="0" dirty="0"/>
              <a:t>Graphical analysis of macroeconomic equilibrium can tell us the </a:t>
            </a:r>
            <a:r>
              <a:rPr lang="en-US" b="1" noProof="0" dirty="0"/>
              <a:t>qualitative changes</a:t>
            </a:r>
            <a:r>
              <a:rPr lang="en-US" noProof="0" dirty="0"/>
              <a:t> that take place.</a:t>
            </a:r>
          </a:p>
          <a:p>
            <a:r>
              <a:rPr lang="en-US" noProof="0" dirty="0"/>
              <a:t>But an equation-based model can allow us to make </a:t>
            </a:r>
            <a:r>
              <a:rPr lang="en-US" b="1" noProof="0" dirty="0"/>
              <a:t>quantitative</a:t>
            </a:r>
            <a:r>
              <a:rPr lang="en-US" noProof="0" dirty="0"/>
              <a:t> or </a:t>
            </a:r>
            <a:r>
              <a:rPr lang="en-US" b="1" noProof="0" dirty="0"/>
              <a:t>numerical estimates</a:t>
            </a:r>
            <a:r>
              <a:rPr lang="en-US" noProof="0" dirty="0"/>
              <a:t> of what will occur.</a:t>
            </a:r>
          </a:p>
        </p:txBody>
      </p:sp>
      <p:sp>
        <p:nvSpPr>
          <p:cNvPr id="6" name="Content Placeholder 5"/>
          <p:cNvSpPr>
            <a:spLocks noGrp="1"/>
          </p:cNvSpPr>
          <p:nvPr>
            <p:ph sz="quarter" idx="15"/>
          </p:nvPr>
        </p:nvSpPr>
        <p:spPr>
          <a:xfrm>
            <a:off x="457200" y="4042073"/>
            <a:ext cx="8271164" cy="1313699"/>
          </a:xfrm>
        </p:spPr>
        <p:txBody>
          <a:bodyPr/>
          <a:lstStyle/>
          <a:p>
            <a:pPr marL="432" indent="0">
              <a:buNone/>
            </a:pPr>
            <a:r>
              <a:rPr lang="en-US" noProof="0" dirty="0"/>
              <a:t>Economists in universities, firms, and the government rely on </a:t>
            </a:r>
            <a:r>
              <a:rPr lang="en-US" b="1" noProof="0" dirty="0"/>
              <a:t>econometric</a:t>
            </a:r>
            <a:r>
              <a:rPr lang="en-US" noProof="0" dirty="0"/>
              <a:t> </a:t>
            </a:r>
            <a:r>
              <a:rPr lang="en-US" b="1" noProof="0" dirty="0"/>
              <a:t>models</a:t>
            </a:r>
            <a:r>
              <a:rPr lang="en-US" noProof="0" dirty="0"/>
              <a:t> in which they statistically estimate the relationships between economic variables.</a:t>
            </a:r>
          </a:p>
        </p:txBody>
      </p:sp>
    </p:spTree>
    <p:extLst>
      <p:ext uri="{BB962C8B-B14F-4D97-AF65-F5344CB8AC3E}">
        <p14:creationId xmlns:p14="http://schemas.microsoft.com/office/powerpoint/2010/main" val="99449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The Difference between Planned Investment and Actual Investment</a:t>
            </a:r>
          </a:p>
        </p:txBody>
      </p:sp>
      <p:sp>
        <p:nvSpPr>
          <p:cNvPr id="4" name="Content Placeholder 3"/>
          <p:cNvSpPr>
            <a:spLocks noGrp="1"/>
          </p:cNvSpPr>
          <p:nvPr>
            <p:ph sz="quarter" idx="13"/>
          </p:nvPr>
        </p:nvSpPr>
        <p:spPr>
          <a:xfrm>
            <a:off x="457200" y="1556327"/>
            <a:ext cx="8229600" cy="2386281"/>
          </a:xfrm>
        </p:spPr>
        <p:txBody>
          <a:bodyPr/>
          <a:lstStyle/>
          <a:p>
            <a:pPr marL="432" indent="0">
              <a:buNone/>
            </a:pPr>
            <a:r>
              <a:rPr lang="en-US" sz="2200" noProof="0" dirty="0"/>
              <a:t>Our aggregate expenditure model uses </a:t>
            </a:r>
            <a:r>
              <a:rPr lang="en-US" sz="2200" b="1" noProof="0" dirty="0"/>
              <a:t>planned investment</a:t>
            </a:r>
            <a:r>
              <a:rPr lang="en-US" sz="2200" noProof="0" dirty="0"/>
              <a:t>, rather than </a:t>
            </a:r>
            <a:r>
              <a:rPr lang="en-US" sz="2200" b="1" noProof="0" dirty="0"/>
              <a:t>actual investment</a:t>
            </a:r>
            <a:r>
              <a:rPr lang="en-US" sz="2200" noProof="0" dirty="0"/>
              <a:t>; in this way, the definition of aggregate expenditures is slightly different from G</a:t>
            </a:r>
            <a:r>
              <a:rPr lang="en-US" sz="100" noProof="0" dirty="0"/>
              <a:t> </a:t>
            </a:r>
            <a:r>
              <a:rPr lang="en-US" sz="2200" noProof="0" dirty="0"/>
              <a:t>D</a:t>
            </a:r>
            <a:r>
              <a:rPr lang="en-US" sz="100" noProof="0" dirty="0"/>
              <a:t> </a:t>
            </a:r>
            <a:r>
              <a:rPr lang="en-US" sz="2200" noProof="0" dirty="0"/>
              <a:t>P.</a:t>
            </a:r>
          </a:p>
          <a:p>
            <a:r>
              <a:rPr lang="en-US" sz="2200" noProof="0" dirty="0"/>
              <a:t>The difference is that planned investment spending does not include the build-up of </a:t>
            </a:r>
            <a:r>
              <a:rPr lang="en-US" sz="2200" b="1" noProof="0" dirty="0"/>
              <a:t>inventories</a:t>
            </a:r>
            <a:r>
              <a:rPr lang="en-US" sz="2200" noProof="0" dirty="0"/>
              <a:t>: goods that have been produced but not yet sold:</a:t>
            </a:r>
          </a:p>
        </p:txBody>
      </p:sp>
      <p:graphicFrame>
        <p:nvGraphicFramePr>
          <p:cNvPr id="6" name="Object 5" descr="Planned investment = Actual investment minus unplanned change in inventories">
            <a:extLst>
              <a:ext uri="{FF2B5EF4-FFF2-40B4-BE49-F238E27FC236}">
                <a16:creationId xmlns:a16="http://schemas.microsoft.com/office/drawing/2014/main" id="{B6B240D8-B769-4045-AA9A-186E3B2479BF}"/>
              </a:ext>
            </a:extLst>
          </p:cNvPr>
          <p:cNvGraphicFramePr>
            <a:graphicFrameLocks noChangeAspect="1"/>
          </p:cNvGraphicFramePr>
          <p:nvPr>
            <p:extLst>
              <p:ext uri="{D42A27DB-BD31-4B8C-83A1-F6EECF244321}">
                <p14:modId xmlns:p14="http://schemas.microsoft.com/office/powerpoint/2010/main" val="3601397925"/>
              </p:ext>
            </p:extLst>
          </p:nvPr>
        </p:nvGraphicFramePr>
        <p:xfrm>
          <a:off x="520565" y="4149746"/>
          <a:ext cx="8361363" cy="261937"/>
        </p:xfrm>
        <a:graphic>
          <a:graphicData uri="http://schemas.openxmlformats.org/presentationml/2006/ole">
            <mc:AlternateContent xmlns:mc="http://schemas.openxmlformats.org/markup-compatibility/2006">
              <mc:Choice xmlns:v="urn:schemas-microsoft-com:vml" Requires="v">
                <p:oleObj name="Equation" r:id="rId2" imgW="10121760" imgH="317160" progId="Equation.DSMT4">
                  <p:embed/>
                </p:oleObj>
              </mc:Choice>
              <mc:Fallback>
                <p:oleObj name="Equation" r:id="rId2" imgW="10121760" imgH="317160" progId="Equation.DSMT4">
                  <p:embed/>
                  <p:pic>
                    <p:nvPicPr>
                      <p:cNvPr id="6" name="Object 5" descr="Planned investment = Actual investment minus unplanned change in inventories">
                        <a:extLst>
                          <a:ext uri="{FF2B5EF4-FFF2-40B4-BE49-F238E27FC236}">
                            <a16:creationId xmlns:a16="http://schemas.microsoft.com/office/drawing/2014/main" id="{B6B240D8-B769-4045-AA9A-186E3B2479BF}"/>
                          </a:ext>
                        </a:extLst>
                      </p:cNvPr>
                      <p:cNvPicPr/>
                      <p:nvPr/>
                    </p:nvPicPr>
                    <p:blipFill>
                      <a:blip r:embed="rId3"/>
                      <a:stretch>
                        <a:fillRect/>
                      </a:stretch>
                    </p:blipFill>
                    <p:spPr>
                      <a:xfrm>
                        <a:off x="520565" y="4149746"/>
                        <a:ext cx="8361363" cy="261937"/>
                      </a:xfrm>
                      <a:prstGeom prst="rect">
                        <a:avLst/>
                      </a:prstGeom>
                    </p:spPr>
                  </p:pic>
                </p:oleObj>
              </mc:Fallback>
            </mc:AlternateContent>
          </a:graphicData>
        </a:graphic>
      </p:graphicFrame>
      <p:sp>
        <p:nvSpPr>
          <p:cNvPr id="5" name="Content Placeholder 4"/>
          <p:cNvSpPr>
            <a:spLocks noGrp="1"/>
          </p:cNvSpPr>
          <p:nvPr>
            <p:ph sz="quarter" idx="14"/>
          </p:nvPr>
        </p:nvSpPr>
        <p:spPr>
          <a:xfrm>
            <a:off x="457200" y="4607625"/>
            <a:ext cx="8229600" cy="1552451"/>
          </a:xfrm>
        </p:spPr>
        <p:txBody>
          <a:bodyPr/>
          <a:lstStyle/>
          <a:p>
            <a:pPr marL="432" indent="0">
              <a:buNone/>
            </a:pPr>
            <a:r>
              <a:rPr lang="en-US" sz="2200" noProof="0" dirty="0"/>
              <a:t>Although the Bureau of Economic Analysis (B</a:t>
            </a:r>
            <a:r>
              <a:rPr lang="en-US" sz="100" noProof="0" dirty="0"/>
              <a:t> </a:t>
            </a:r>
            <a:r>
              <a:rPr lang="en-US" sz="2200" noProof="0" dirty="0"/>
              <a:t>E</a:t>
            </a:r>
            <a:r>
              <a:rPr lang="en-US" sz="100" noProof="0" dirty="0"/>
              <a:t> </a:t>
            </a:r>
            <a:r>
              <a:rPr lang="en-US" sz="2200" noProof="0" dirty="0"/>
              <a:t>A) measures </a:t>
            </a:r>
            <a:r>
              <a:rPr lang="en-US" sz="2200" b="1" noProof="0" dirty="0"/>
              <a:t>actual investment</a:t>
            </a:r>
            <a:r>
              <a:rPr lang="en-US" sz="2200" noProof="0" dirty="0"/>
              <a:t>, we will assume that their measurement is close enough to </a:t>
            </a:r>
            <a:r>
              <a:rPr lang="en-US" sz="2200" b="1" noProof="0" dirty="0"/>
              <a:t>planned investment</a:t>
            </a:r>
            <a:r>
              <a:rPr lang="en-US" sz="2200" noProof="0" dirty="0"/>
              <a:t> to use in our estimates of aggregate expenditures.</a:t>
            </a:r>
          </a:p>
        </p:txBody>
      </p:sp>
    </p:spTree>
    <p:extLst>
      <p:ext uri="{BB962C8B-B14F-4D97-AF65-F5344CB8AC3E}">
        <p14:creationId xmlns:p14="http://schemas.microsoft.com/office/powerpoint/2010/main" val="167670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FD06-BE7C-46C7-8E9E-159714C401C2}"/>
              </a:ext>
            </a:extLst>
          </p:cNvPr>
          <p:cNvSpPr>
            <a:spLocks noGrp="1"/>
          </p:cNvSpPr>
          <p:nvPr>
            <p:ph type="title"/>
          </p:nvPr>
        </p:nvSpPr>
        <p:spPr/>
        <p:txBody>
          <a:bodyPr lIns="90000" tIns="90000" rIns="90000" bIns="90000"/>
          <a:lstStyle/>
          <a:p>
            <a:r>
              <a:rPr lang="en-US" noProof="0" dirty="0"/>
              <a:t>Aggregate Expenditure Equations</a:t>
            </a:r>
          </a:p>
        </p:txBody>
      </p:sp>
      <p:sp>
        <p:nvSpPr>
          <p:cNvPr id="4" name="Content Placeholder 3">
            <a:extLst>
              <a:ext uri="{FF2B5EF4-FFF2-40B4-BE49-F238E27FC236}">
                <a16:creationId xmlns:a16="http://schemas.microsoft.com/office/drawing/2014/main" id="{BB80C842-2B39-41C2-91E8-838F62459CB4}"/>
              </a:ext>
            </a:extLst>
          </p:cNvPr>
          <p:cNvSpPr>
            <a:spLocks noGrp="1"/>
          </p:cNvSpPr>
          <p:nvPr>
            <p:ph sz="quarter" idx="14"/>
          </p:nvPr>
        </p:nvSpPr>
        <p:spPr>
          <a:xfrm>
            <a:off x="522515" y="1618859"/>
            <a:ext cx="8232775" cy="681655"/>
          </a:xfrm>
        </p:spPr>
        <p:txBody>
          <a:bodyPr lIns="0" tIns="0" rIns="0" bIns="0"/>
          <a:lstStyle/>
          <a:p>
            <a:pPr marL="0" indent="0">
              <a:buNone/>
            </a:pPr>
            <a:r>
              <a:rPr lang="en-US" sz="2000" noProof="0" dirty="0"/>
              <a:t>Based on the example in the text, we can generate the following equations (changing the </a:t>
            </a:r>
            <a:r>
              <a:rPr lang="en-US" sz="2000" i="1" noProof="0" dirty="0"/>
              <a:t>M</a:t>
            </a:r>
            <a:r>
              <a:rPr lang="en-US" sz="100" i="1" noProof="0" dirty="0"/>
              <a:t> </a:t>
            </a:r>
            <a:r>
              <a:rPr lang="en-US" sz="2000" i="1" noProof="0" dirty="0"/>
              <a:t>P</a:t>
            </a:r>
            <a:r>
              <a:rPr lang="en-US" sz="100" i="1" noProof="0" dirty="0"/>
              <a:t> </a:t>
            </a:r>
            <a:r>
              <a:rPr lang="en-US" sz="2000" i="1" noProof="0" dirty="0"/>
              <a:t>C</a:t>
            </a:r>
            <a:r>
              <a:rPr lang="en-US" sz="2000" noProof="0" dirty="0"/>
              <a:t> so as to generate different results):</a:t>
            </a:r>
          </a:p>
        </p:txBody>
      </p:sp>
      <p:sp>
        <p:nvSpPr>
          <p:cNvPr id="5" name="Content Placeholder 4">
            <a:extLst>
              <a:ext uri="{FF2B5EF4-FFF2-40B4-BE49-F238E27FC236}">
                <a16:creationId xmlns:a16="http://schemas.microsoft.com/office/drawing/2014/main" id="{8A9BA129-B189-45AA-8D2A-4C601187629E}"/>
              </a:ext>
            </a:extLst>
          </p:cNvPr>
          <p:cNvSpPr>
            <a:spLocks noGrp="1"/>
          </p:cNvSpPr>
          <p:nvPr>
            <p:ph sz="quarter" idx="15"/>
          </p:nvPr>
        </p:nvSpPr>
        <p:spPr>
          <a:xfrm>
            <a:off x="535117" y="2430401"/>
            <a:ext cx="3208208" cy="357050"/>
          </a:xfrm>
        </p:spPr>
        <p:txBody>
          <a:bodyPr lIns="0" tIns="0" rIns="0" bIns="0"/>
          <a:lstStyle/>
          <a:p>
            <a:pPr marL="457200" indent="-457200">
              <a:buFont typeface="+mj-lt"/>
              <a:buAutoNum type="arabicPeriod"/>
            </a:pPr>
            <a:r>
              <a:rPr lang="en-US" sz="2000" noProof="0" dirty="0"/>
              <a:t>Consumption function:</a:t>
            </a:r>
            <a:endParaRPr lang="en-US" sz="2000" i="1" noProof="0" dirty="0"/>
          </a:p>
        </p:txBody>
      </p:sp>
      <p:graphicFrame>
        <p:nvGraphicFramePr>
          <p:cNvPr id="11" name="Object 10" descr="C equals $ 2,000 plus 0.65 Y">
            <a:extLst>
              <a:ext uri="{FF2B5EF4-FFF2-40B4-BE49-F238E27FC236}">
                <a16:creationId xmlns:a16="http://schemas.microsoft.com/office/drawing/2014/main" id="{880DFDD7-233F-4EF0-94C6-66B7A0232308}"/>
              </a:ext>
            </a:extLst>
          </p:cNvPr>
          <p:cNvGraphicFramePr>
            <a:graphicFrameLocks noChangeAspect="1"/>
          </p:cNvGraphicFramePr>
          <p:nvPr>
            <p:extLst>
              <p:ext uri="{D42A27DB-BD31-4B8C-83A1-F6EECF244321}">
                <p14:modId xmlns:p14="http://schemas.microsoft.com/office/powerpoint/2010/main" val="3518627979"/>
              </p:ext>
            </p:extLst>
          </p:nvPr>
        </p:nvGraphicFramePr>
        <p:xfrm>
          <a:off x="5062220" y="2479675"/>
          <a:ext cx="2184400" cy="279400"/>
        </p:xfrm>
        <a:graphic>
          <a:graphicData uri="http://schemas.openxmlformats.org/presentationml/2006/ole">
            <mc:AlternateContent xmlns:mc="http://schemas.openxmlformats.org/markup-compatibility/2006">
              <mc:Choice xmlns:v="urn:schemas-microsoft-com:vml" Requires="v">
                <p:oleObj name="Equation" r:id="rId2" imgW="2184120" imgH="279360" progId="Equation.DSMT4">
                  <p:embed/>
                </p:oleObj>
              </mc:Choice>
              <mc:Fallback>
                <p:oleObj name="Equation" r:id="rId2" imgW="2184120" imgH="279360" progId="Equation.DSMT4">
                  <p:embed/>
                  <p:pic>
                    <p:nvPicPr>
                      <p:cNvPr id="11" name="Object 10" descr="C equals $ 2,000 plus 0.65 Y">
                        <a:extLst>
                          <a:ext uri="{FF2B5EF4-FFF2-40B4-BE49-F238E27FC236}">
                            <a16:creationId xmlns:a16="http://schemas.microsoft.com/office/drawing/2014/main" id="{880DFDD7-233F-4EF0-94C6-66B7A0232308}"/>
                          </a:ext>
                        </a:extLst>
                      </p:cNvPr>
                      <p:cNvPicPr/>
                      <p:nvPr/>
                    </p:nvPicPr>
                    <p:blipFill>
                      <a:blip r:embed="rId3"/>
                      <a:stretch>
                        <a:fillRect/>
                      </a:stretch>
                    </p:blipFill>
                    <p:spPr>
                      <a:xfrm>
                        <a:off x="5062220" y="2479675"/>
                        <a:ext cx="2184400" cy="2794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4805266-AC30-4A70-BF0B-99B0DFB192E3}"/>
              </a:ext>
            </a:extLst>
          </p:cNvPr>
          <p:cNvSpPr>
            <a:spLocks noGrp="1"/>
          </p:cNvSpPr>
          <p:nvPr>
            <p:ph sz="quarter" idx="16"/>
          </p:nvPr>
        </p:nvSpPr>
        <p:spPr>
          <a:xfrm>
            <a:off x="535116" y="2910538"/>
            <a:ext cx="3965447" cy="376947"/>
          </a:xfrm>
        </p:spPr>
        <p:txBody>
          <a:bodyPr lIns="0" tIns="0" rIns="0" bIns="0"/>
          <a:lstStyle/>
          <a:p>
            <a:pPr marL="432000" indent="-432000">
              <a:buFont typeface="+mj-lt"/>
              <a:buAutoNum type="arabicPeriod" startAt="2"/>
            </a:pPr>
            <a:r>
              <a:rPr lang="en-US" sz="2000" noProof="0" dirty="0"/>
              <a:t>Planned Investment function:</a:t>
            </a:r>
          </a:p>
        </p:txBody>
      </p:sp>
      <p:graphicFrame>
        <p:nvGraphicFramePr>
          <p:cNvPr id="12" name="Object 11" descr="I equals $ 3,500">
            <a:extLst>
              <a:ext uri="{FF2B5EF4-FFF2-40B4-BE49-F238E27FC236}">
                <a16:creationId xmlns:a16="http://schemas.microsoft.com/office/drawing/2014/main" id="{B87A2AC8-8080-40A6-94CD-A9B485DF689A}"/>
              </a:ext>
            </a:extLst>
          </p:cNvPr>
          <p:cNvGraphicFramePr>
            <a:graphicFrameLocks noChangeAspect="1"/>
          </p:cNvGraphicFramePr>
          <p:nvPr>
            <p:extLst>
              <p:ext uri="{D42A27DB-BD31-4B8C-83A1-F6EECF244321}">
                <p14:modId xmlns:p14="http://schemas.microsoft.com/office/powerpoint/2010/main" val="2533769665"/>
              </p:ext>
            </p:extLst>
          </p:nvPr>
        </p:nvGraphicFramePr>
        <p:xfrm>
          <a:off x="5092700" y="2965450"/>
          <a:ext cx="1130300" cy="279400"/>
        </p:xfrm>
        <a:graphic>
          <a:graphicData uri="http://schemas.openxmlformats.org/presentationml/2006/ole">
            <mc:AlternateContent xmlns:mc="http://schemas.openxmlformats.org/markup-compatibility/2006">
              <mc:Choice xmlns:v="urn:schemas-microsoft-com:vml" Requires="v">
                <p:oleObj name="Equation" r:id="rId4" imgW="1130040" imgH="279360" progId="Equation.DSMT4">
                  <p:embed/>
                </p:oleObj>
              </mc:Choice>
              <mc:Fallback>
                <p:oleObj name="Equation" r:id="rId4" imgW="1130040" imgH="279360" progId="Equation.DSMT4">
                  <p:embed/>
                  <p:pic>
                    <p:nvPicPr>
                      <p:cNvPr id="12" name="Object 11" descr="I equals $ 3,500">
                        <a:extLst>
                          <a:ext uri="{FF2B5EF4-FFF2-40B4-BE49-F238E27FC236}">
                            <a16:creationId xmlns:a16="http://schemas.microsoft.com/office/drawing/2014/main" id="{B87A2AC8-8080-40A6-94CD-A9B485DF689A}"/>
                          </a:ext>
                        </a:extLst>
                      </p:cNvPr>
                      <p:cNvPicPr/>
                      <p:nvPr/>
                    </p:nvPicPr>
                    <p:blipFill>
                      <a:blip r:embed="rId5"/>
                      <a:stretch>
                        <a:fillRect/>
                      </a:stretch>
                    </p:blipFill>
                    <p:spPr>
                      <a:xfrm>
                        <a:off x="5092700" y="2965450"/>
                        <a:ext cx="1130300" cy="2794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58AF6903-271E-4519-A5E9-3781F9D243EF}"/>
              </a:ext>
            </a:extLst>
          </p:cNvPr>
          <p:cNvSpPr>
            <a:spLocks noGrp="1"/>
          </p:cNvSpPr>
          <p:nvPr>
            <p:ph sz="quarter" idx="17"/>
          </p:nvPr>
        </p:nvSpPr>
        <p:spPr>
          <a:xfrm>
            <a:off x="519986" y="3459372"/>
            <a:ext cx="4271089" cy="342063"/>
          </a:xfrm>
        </p:spPr>
        <p:txBody>
          <a:bodyPr lIns="0" tIns="0" rIns="0" bIns="0"/>
          <a:lstStyle/>
          <a:p>
            <a:pPr marL="432000" indent="-432000">
              <a:buFont typeface="+mj-lt"/>
              <a:buAutoNum type="arabicPeriod" startAt="3"/>
            </a:pPr>
            <a:r>
              <a:rPr lang="en-US" sz="2000" noProof="0" dirty="0"/>
              <a:t>Government purchases function:</a:t>
            </a:r>
          </a:p>
        </p:txBody>
      </p:sp>
      <p:graphicFrame>
        <p:nvGraphicFramePr>
          <p:cNvPr id="13" name="Object 12" descr="G equals $ 2,000">
            <a:extLst>
              <a:ext uri="{FF2B5EF4-FFF2-40B4-BE49-F238E27FC236}">
                <a16:creationId xmlns:a16="http://schemas.microsoft.com/office/drawing/2014/main" id="{1D347E25-D530-4FD2-A605-B5A3F3E4CB54}"/>
              </a:ext>
            </a:extLst>
          </p:cNvPr>
          <p:cNvGraphicFramePr>
            <a:graphicFrameLocks noChangeAspect="1"/>
          </p:cNvGraphicFramePr>
          <p:nvPr>
            <p:extLst>
              <p:ext uri="{D42A27DB-BD31-4B8C-83A1-F6EECF244321}">
                <p14:modId xmlns:p14="http://schemas.microsoft.com/office/powerpoint/2010/main" val="2369444565"/>
              </p:ext>
            </p:extLst>
          </p:nvPr>
        </p:nvGraphicFramePr>
        <p:xfrm>
          <a:off x="5076190" y="3490913"/>
          <a:ext cx="1270000" cy="279400"/>
        </p:xfrm>
        <a:graphic>
          <a:graphicData uri="http://schemas.openxmlformats.org/presentationml/2006/ole">
            <mc:AlternateContent xmlns:mc="http://schemas.openxmlformats.org/markup-compatibility/2006">
              <mc:Choice xmlns:v="urn:schemas-microsoft-com:vml" Requires="v">
                <p:oleObj name="Equation" r:id="rId6" imgW="1269720" imgH="279360" progId="Equation.DSMT4">
                  <p:embed/>
                </p:oleObj>
              </mc:Choice>
              <mc:Fallback>
                <p:oleObj name="Equation" r:id="rId6" imgW="1269720" imgH="279360" progId="Equation.DSMT4">
                  <p:embed/>
                  <p:pic>
                    <p:nvPicPr>
                      <p:cNvPr id="13" name="Object 12" descr="G equals $ 2,000">
                        <a:extLst>
                          <a:ext uri="{FF2B5EF4-FFF2-40B4-BE49-F238E27FC236}">
                            <a16:creationId xmlns:a16="http://schemas.microsoft.com/office/drawing/2014/main" id="{1D347E25-D530-4FD2-A605-B5A3F3E4CB54}"/>
                          </a:ext>
                        </a:extLst>
                      </p:cNvPr>
                      <p:cNvPicPr/>
                      <p:nvPr/>
                    </p:nvPicPr>
                    <p:blipFill>
                      <a:blip r:embed="rId7"/>
                      <a:stretch>
                        <a:fillRect/>
                      </a:stretch>
                    </p:blipFill>
                    <p:spPr>
                      <a:xfrm>
                        <a:off x="5076190" y="3490913"/>
                        <a:ext cx="1270000" cy="2794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493FCE9-75AD-4E37-8622-84F42F473316}"/>
              </a:ext>
            </a:extLst>
          </p:cNvPr>
          <p:cNvSpPr>
            <a:spLocks noGrp="1"/>
          </p:cNvSpPr>
          <p:nvPr>
            <p:ph sz="quarter" idx="18"/>
          </p:nvPr>
        </p:nvSpPr>
        <p:spPr>
          <a:xfrm>
            <a:off x="522516" y="3940018"/>
            <a:ext cx="2933699" cy="363879"/>
          </a:xfrm>
        </p:spPr>
        <p:txBody>
          <a:bodyPr lIns="0" tIns="0" rIns="0" bIns="0"/>
          <a:lstStyle/>
          <a:p>
            <a:pPr marL="432000" indent="-432000">
              <a:buFont typeface="+mj-lt"/>
              <a:buAutoNum type="arabicPeriod" startAt="4"/>
            </a:pPr>
            <a:r>
              <a:rPr lang="en-US" sz="2000" noProof="0" dirty="0"/>
              <a:t>Net export function:</a:t>
            </a:r>
          </a:p>
        </p:txBody>
      </p:sp>
      <p:graphicFrame>
        <p:nvGraphicFramePr>
          <p:cNvPr id="14" name="Object 13" descr="N X equals negative $ 500">
            <a:extLst>
              <a:ext uri="{FF2B5EF4-FFF2-40B4-BE49-F238E27FC236}">
                <a16:creationId xmlns:a16="http://schemas.microsoft.com/office/drawing/2014/main" id="{3AF7927E-2678-4F31-84A2-703B29F345B4}"/>
              </a:ext>
            </a:extLst>
          </p:cNvPr>
          <p:cNvGraphicFramePr>
            <a:graphicFrameLocks noChangeAspect="1"/>
          </p:cNvGraphicFramePr>
          <p:nvPr>
            <p:extLst>
              <p:ext uri="{D42A27DB-BD31-4B8C-83A1-F6EECF244321}">
                <p14:modId xmlns:p14="http://schemas.microsoft.com/office/powerpoint/2010/main" val="1996550000"/>
              </p:ext>
            </p:extLst>
          </p:nvPr>
        </p:nvGraphicFramePr>
        <p:xfrm>
          <a:off x="5078730" y="3995890"/>
          <a:ext cx="1397000" cy="279400"/>
        </p:xfrm>
        <a:graphic>
          <a:graphicData uri="http://schemas.openxmlformats.org/presentationml/2006/ole">
            <mc:AlternateContent xmlns:mc="http://schemas.openxmlformats.org/markup-compatibility/2006">
              <mc:Choice xmlns:v="urn:schemas-microsoft-com:vml" Requires="v">
                <p:oleObj name="Equation" r:id="rId8" imgW="1396800" imgH="279360" progId="Equation.DSMT4">
                  <p:embed/>
                </p:oleObj>
              </mc:Choice>
              <mc:Fallback>
                <p:oleObj name="Equation" r:id="rId8" imgW="1396800" imgH="279360" progId="Equation.DSMT4">
                  <p:embed/>
                  <p:pic>
                    <p:nvPicPr>
                      <p:cNvPr id="14" name="Object 13" descr="N X equals negative $ 500">
                        <a:extLst>
                          <a:ext uri="{FF2B5EF4-FFF2-40B4-BE49-F238E27FC236}">
                            <a16:creationId xmlns:a16="http://schemas.microsoft.com/office/drawing/2014/main" id="{3AF7927E-2678-4F31-84A2-703B29F345B4}"/>
                          </a:ext>
                        </a:extLst>
                      </p:cNvPr>
                      <p:cNvPicPr/>
                      <p:nvPr/>
                    </p:nvPicPr>
                    <p:blipFill>
                      <a:blip r:embed="rId9"/>
                      <a:stretch>
                        <a:fillRect/>
                      </a:stretch>
                    </p:blipFill>
                    <p:spPr>
                      <a:xfrm>
                        <a:off x="5078730" y="3995890"/>
                        <a:ext cx="1397000" cy="2794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98A7097-F075-466D-B337-5F34F935EA22}"/>
              </a:ext>
            </a:extLst>
          </p:cNvPr>
          <p:cNvSpPr>
            <a:spLocks noGrp="1"/>
          </p:cNvSpPr>
          <p:nvPr>
            <p:ph sz="quarter" idx="19"/>
          </p:nvPr>
        </p:nvSpPr>
        <p:spPr>
          <a:xfrm>
            <a:off x="519988" y="4487819"/>
            <a:ext cx="2936227" cy="394092"/>
          </a:xfrm>
        </p:spPr>
        <p:txBody>
          <a:bodyPr lIns="0" tIns="0" rIns="0" bIns="0"/>
          <a:lstStyle/>
          <a:p>
            <a:pPr marL="432000" indent="-432000">
              <a:buFont typeface="+mj-lt"/>
              <a:buAutoNum type="arabicPeriod" startAt="5"/>
            </a:pPr>
            <a:r>
              <a:rPr lang="en-US" sz="2000" noProof="0" dirty="0"/>
              <a:t>Equilibrium condition</a:t>
            </a:r>
          </a:p>
        </p:txBody>
      </p:sp>
      <p:graphicFrame>
        <p:nvGraphicFramePr>
          <p:cNvPr id="17" name="Object 16" descr="Y equals C plus I plus G plus N X">
            <a:extLst>
              <a:ext uri="{FF2B5EF4-FFF2-40B4-BE49-F238E27FC236}">
                <a16:creationId xmlns:a16="http://schemas.microsoft.com/office/drawing/2014/main" id="{E1C1E0B6-DEB5-47C0-A484-A48373FD19CB}"/>
              </a:ext>
            </a:extLst>
          </p:cNvPr>
          <p:cNvGraphicFramePr>
            <a:graphicFrameLocks noChangeAspect="1"/>
          </p:cNvGraphicFramePr>
          <p:nvPr>
            <p:extLst>
              <p:ext uri="{D42A27DB-BD31-4B8C-83A1-F6EECF244321}">
                <p14:modId xmlns:p14="http://schemas.microsoft.com/office/powerpoint/2010/main" val="3041009715"/>
              </p:ext>
            </p:extLst>
          </p:nvPr>
        </p:nvGraphicFramePr>
        <p:xfrm>
          <a:off x="5073650" y="4524375"/>
          <a:ext cx="2070100" cy="254000"/>
        </p:xfrm>
        <a:graphic>
          <a:graphicData uri="http://schemas.openxmlformats.org/presentationml/2006/ole">
            <mc:AlternateContent xmlns:mc="http://schemas.openxmlformats.org/markup-compatibility/2006">
              <mc:Choice xmlns:v="urn:schemas-microsoft-com:vml" Requires="v">
                <p:oleObj name="Equation" r:id="rId10" imgW="2070000" imgH="253800" progId="Equation.DSMT4">
                  <p:embed/>
                </p:oleObj>
              </mc:Choice>
              <mc:Fallback>
                <p:oleObj name="Equation" r:id="rId10" imgW="2070000" imgH="253800" progId="Equation.DSMT4">
                  <p:embed/>
                  <p:pic>
                    <p:nvPicPr>
                      <p:cNvPr id="17" name="Object 16" descr="Y equals C plus I plus G plus N X">
                        <a:extLst>
                          <a:ext uri="{FF2B5EF4-FFF2-40B4-BE49-F238E27FC236}">
                            <a16:creationId xmlns:a16="http://schemas.microsoft.com/office/drawing/2014/main" id="{E1C1E0B6-DEB5-47C0-A484-A48373FD19CB}"/>
                          </a:ext>
                        </a:extLst>
                      </p:cNvPr>
                      <p:cNvPicPr/>
                      <p:nvPr/>
                    </p:nvPicPr>
                    <p:blipFill>
                      <a:blip r:embed="rId11"/>
                      <a:stretch>
                        <a:fillRect/>
                      </a:stretch>
                    </p:blipFill>
                    <p:spPr>
                      <a:xfrm>
                        <a:off x="5073650" y="4524375"/>
                        <a:ext cx="2070100" cy="254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8A5AA9D-E3BA-4884-99A5-5E7C691EDEDE}"/>
              </a:ext>
            </a:extLst>
          </p:cNvPr>
          <p:cNvSpPr>
            <a:spLocks noGrp="1"/>
          </p:cNvSpPr>
          <p:nvPr>
            <p:ph sz="quarter" idx="20"/>
          </p:nvPr>
        </p:nvSpPr>
        <p:spPr>
          <a:xfrm>
            <a:off x="522515" y="5011798"/>
            <a:ext cx="8232775" cy="1294221"/>
          </a:xfrm>
        </p:spPr>
        <p:txBody>
          <a:bodyPr lIns="0" tIns="0" rIns="0" bIns="0"/>
          <a:lstStyle/>
          <a:p>
            <a:pPr marL="0" indent="0">
              <a:buNone/>
            </a:pPr>
            <a:r>
              <a:rPr lang="en-US" sz="2000" noProof="0" dirty="0"/>
              <a:t>In using the model, researchers would estimate the </a:t>
            </a:r>
            <a:r>
              <a:rPr lang="en-US" sz="2000" b="1" noProof="0" dirty="0"/>
              <a:t>parameters</a:t>
            </a:r>
            <a:r>
              <a:rPr lang="en-US" sz="2000" noProof="0" dirty="0"/>
              <a:t> of the model—such as the </a:t>
            </a:r>
            <a:r>
              <a:rPr lang="en-US" sz="2000" i="1" noProof="0" dirty="0"/>
              <a:t>M</a:t>
            </a:r>
            <a:r>
              <a:rPr lang="en-US" sz="100" i="1" noProof="0" dirty="0"/>
              <a:t> </a:t>
            </a:r>
            <a:r>
              <a:rPr lang="en-US" sz="2000" i="1" noProof="0" dirty="0"/>
              <a:t>P</a:t>
            </a:r>
            <a:r>
              <a:rPr lang="en-US" sz="100" i="1" noProof="0" dirty="0"/>
              <a:t> </a:t>
            </a:r>
            <a:r>
              <a:rPr lang="en-US" sz="2000" i="1" noProof="0" dirty="0"/>
              <a:t>C</a:t>
            </a:r>
            <a:r>
              <a:rPr lang="en-US" sz="2000" noProof="0" dirty="0"/>
              <a:t> or the values of the autonomous expenditure components like planned investment—using statistical methods and years of observations of data.</a:t>
            </a:r>
          </a:p>
        </p:txBody>
      </p:sp>
    </p:spTree>
    <p:extLst>
      <p:ext uri="{BB962C8B-B14F-4D97-AF65-F5344CB8AC3E}">
        <p14:creationId xmlns:p14="http://schemas.microsoft.com/office/powerpoint/2010/main" val="406264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3" grpId="0" build="p"/>
      <p:bldP spid="6" grpId="0" build="p"/>
      <p:bldP spid="7" grpId="0" build="p"/>
      <p:bldP spid="8" grpId="0" build="p"/>
      <p:bldP spid="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noProof="0" dirty="0"/>
              <a:t>Solving the Model</a:t>
            </a:r>
          </a:p>
        </p:txBody>
      </p:sp>
      <p:sp>
        <p:nvSpPr>
          <p:cNvPr id="30" name="Content Placeholder 29"/>
          <p:cNvSpPr>
            <a:spLocks noGrp="1"/>
          </p:cNvSpPr>
          <p:nvPr>
            <p:ph sz="quarter" idx="13"/>
          </p:nvPr>
        </p:nvSpPr>
        <p:spPr>
          <a:xfrm>
            <a:off x="457200" y="1552575"/>
            <a:ext cx="8229601" cy="1261877"/>
          </a:xfrm>
        </p:spPr>
        <p:txBody>
          <a:bodyPr/>
          <a:lstStyle/>
          <a:p>
            <a:pPr marL="432" indent="0">
              <a:buNone/>
            </a:pPr>
            <a:r>
              <a:rPr lang="en-US" sz="2000" noProof="0" dirty="0">
                <a:solidFill>
                  <a:schemeClr val="tx1"/>
                </a:solidFill>
              </a:rPr>
              <a:t>The first four equations can be used to form the aggregate expenditure function—the right-hand side of the fifth equation.</a:t>
            </a:r>
          </a:p>
          <a:p>
            <a:pPr marL="432" indent="0">
              <a:buNone/>
            </a:pPr>
            <a:r>
              <a:rPr lang="en-US" sz="2000" noProof="0" dirty="0">
                <a:solidFill>
                  <a:schemeClr val="tx1"/>
                </a:solidFill>
              </a:rPr>
              <a:t>The fifth equation is the essential “equilibrium condition,” representing</a:t>
            </a:r>
          </a:p>
        </p:txBody>
      </p:sp>
      <p:sp>
        <p:nvSpPr>
          <p:cNvPr id="31" name="Content Placeholder 30"/>
          <p:cNvSpPr>
            <a:spLocks noGrp="1"/>
          </p:cNvSpPr>
          <p:nvPr>
            <p:ph sz="quarter" idx="14"/>
          </p:nvPr>
        </p:nvSpPr>
        <p:spPr>
          <a:xfrm>
            <a:off x="485775" y="2872011"/>
            <a:ext cx="1961147" cy="349517"/>
          </a:xfrm>
        </p:spPr>
        <p:txBody>
          <a:bodyPr tIns="0"/>
          <a:lstStyle/>
          <a:p>
            <a:pPr marL="432" indent="0">
              <a:buNone/>
            </a:pPr>
            <a:r>
              <a:rPr lang="en-US" sz="2000" noProof="0" dirty="0"/>
              <a:t>the effect of the</a:t>
            </a:r>
          </a:p>
        </p:txBody>
      </p:sp>
      <p:graphicFrame>
        <p:nvGraphicFramePr>
          <p:cNvPr id="44" name="Object 43" descr="45 degrees"/>
          <p:cNvGraphicFramePr>
            <a:graphicFrameLocks noChangeAspect="1"/>
          </p:cNvGraphicFramePr>
          <p:nvPr>
            <p:extLst>
              <p:ext uri="{D42A27DB-BD31-4B8C-83A1-F6EECF244321}">
                <p14:modId xmlns:p14="http://schemas.microsoft.com/office/powerpoint/2010/main" val="1345045590"/>
              </p:ext>
            </p:extLst>
          </p:nvPr>
        </p:nvGraphicFramePr>
        <p:xfrm>
          <a:off x="2474075" y="2907101"/>
          <a:ext cx="428137" cy="272451"/>
        </p:xfrm>
        <a:graphic>
          <a:graphicData uri="http://schemas.openxmlformats.org/presentationml/2006/ole">
            <mc:AlternateContent xmlns:mc="http://schemas.openxmlformats.org/markup-compatibility/2006">
              <mc:Choice xmlns:v="urn:schemas-microsoft-com:vml" Requires="v">
                <p:oleObj name="Equation" r:id="rId2" imgW="279360" imgH="177480" progId="Equation.DSMT4">
                  <p:embed/>
                </p:oleObj>
              </mc:Choice>
              <mc:Fallback>
                <p:oleObj name="Equation" r:id="rId2" imgW="279360" imgH="177480" progId="Equation.DSMT4">
                  <p:embed/>
                  <p:pic>
                    <p:nvPicPr>
                      <p:cNvPr id="44" name="Object 43" descr="45 degrees"/>
                      <p:cNvPicPr/>
                      <p:nvPr/>
                    </p:nvPicPr>
                    <p:blipFill>
                      <a:blip r:embed="rId3"/>
                      <a:stretch>
                        <a:fillRect/>
                      </a:stretch>
                    </p:blipFill>
                    <p:spPr>
                      <a:xfrm>
                        <a:off x="2474075" y="2907101"/>
                        <a:ext cx="428137" cy="272451"/>
                      </a:xfrm>
                      <a:prstGeom prst="rect">
                        <a:avLst/>
                      </a:prstGeom>
                    </p:spPr>
                  </p:pic>
                </p:oleObj>
              </mc:Fallback>
            </mc:AlternateContent>
          </a:graphicData>
        </a:graphic>
      </p:graphicFrame>
      <p:sp>
        <p:nvSpPr>
          <p:cNvPr id="32" name="Content Placeholder 31"/>
          <p:cNvSpPr>
            <a:spLocks noGrp="1"/>
          </p:cNvSpPr>
          <p:nvPr>
            <p:ph sz="quarter" idx="15"/>
          </p:nvPr>
        </p:nvSpPr>
        <p:spPr>
          <a:xfrm>
            <a:off x="2961725" y="2888237"/>
            <a:ext cx="726892" cy="350263"/>
          </a:xfrm>
        </p:spPr>
        <p:txBody>
          <a:bodyPr lIns="0" tIns="0"/>
          <a:lstStyle/>
          <a:p>
            <a:pPr marL="432" indent="0">
              <a:buNone/>
            </a:pPr>
            <a:r>
              <a:rPr lang="en-US" sz="2000" noProof="0" dirty="0"/>
              <a:t>line.</a:t>
            </a:r>
          </a:p>
        </p:txBody>
      </p:sp>
      <p:sp>
        <p:nvSpPr>
          <p:cNvPr id="33" name="Content Placeholder 32"/>
          <p:cNvSpPr>
            <a:spLocks noGrp="1"/>
          </p:cNvSpPr>
          <p:nvPr>
            <p:ph sz="quarter" idx="16"/>
          </p:nvPr>
        </p:nvSpPr>
        <p:spPr>
          <a:xfrm>
            <a:off x="456373" y="3309219"/>
            <a:ext cx="6392102" cy="359015"/>
          </a:xfrm>
        </p:spPr>
        <p:txBody>
          <a:bodyPr tIns="0"/>
          <a:lstStyle/>
          <a:p>
            <a:pPr marL="432" indent="0">
              <a:buNone/>
            </a:pPr>
            <a:r>
              <a:rPr lang="en-US" sz="2000" noProof="0" dirty="0"/>
              <a:t>Substituting the first four equations into the fifth gives:</a:t>
            </a:r>
          </a:p>
        </p:txBody>
      </p:sp>
      <p:graphicFrame>
        <p:nvGraphicFramePr>
          <p:cNvPr id="11" name="Object 10" descr="Y equals $ 2,000 plus 0.65 Y plus $ 3,500 plus $ 2,000 minus $ 500">
            <a:extLst>
              <a:ext uri="{FF2B5EF4-FFF2-40B4-BE49-F238E27FC236}">
                <a16:creationId xmlns:a16="http://schemas.microsoft.com/office/drawing/2014/main" id="{8F86C9CF-F18B-4F59-B3CC-701D451427C5}"/>
              </a:ext>
            </a:extLst>
          </p:cNvPr>
          <p:cNvGraphicFramePr>
            <a:graphicFrameLocks noChangeAspect="1"/>
          </p:cNvGraphicFramePr>
          <p:nvPr>
            <p:extLst>
              <p:ext uri="{D42A27DB-BD31-4B8C-83A1-F6EECF244321}">
                <p14:modId xmlns:p14="http://schemas.microsoft.com/office/powerpoint/2010/main" val="3114125004"/>
              </p:ext>
            </p:extLst>
          </p:nvPr>
        </p:nvGraphicFramePr>
        <p:xfrm>
          <a:off x="2235200" y="3831864"/>
          <a:ext cx="4673600" cy="268287"/>
        </p:xfrm>
        <a:graphic>
          <a:graphicData uri="http://schemas.openxmlformats.org/presentationml/2006/ole">
            <mc:AlternateContent xmlns:mc="http://schemas.openxmlformats.org/markup-compatibility/2006">
              <mc:Choice xmlns:v="urn:schemas-microsoft-com:vml" Requires="v">
                <p:oleObj name="Equation" r:id="rId4" imgW="5511600" imgH="317160" progId="Equation.DSMT4">
                  <p:embed/>
                </p:oleObj>
              </mc:Choice>
              <mc:Fallback>
                <p:oleObj name="Equation" r:id="rId4" imgW="5511600" imgH="317160" progId="Equation.DSMT4">
                  <p:embed/>
                  <p:pic>
                    <p:nvPicPr>
                      <p:cNvPr id="11" name="Object 10" descr="Y equals $ 2,000 plus 0.65 Y plus $ 3,500 plus $ 2,000 minus $ 500">
                        <a:extLst>
                          <a:ext uri="{FF2B5EF4-FFF2-40B4-BE49-F238E27FC236}">
                            <a16:creationId xmlns:a16="http://schemas.microsoft.com/office/drawing/2014/main" id="{8F86C9CF-F18B-4F59-B3CC-701D451427C5}"/>
                          </a:ext>
                        </a:extLst>
                      </p:cNvPr>
                      <p:cNvPicPr/>
                      <p:nvPr/>
                    </p:nvPicPr>
                    <p:blipFill>
                      <a:blip r:embed="rId5"/>
                      <a:stretch>
                        <a:fillRect/>
                      </a:stretch>
                    </p:blipFill>
                    <p:spPr>
                      <a:xfrm>
                        <a:off x="2235200" y="3831864"/>
                        <a:ext cx="4673600" cy="268287"/>
                      </a:xfrm>
                      <a:prstGeom prst="rect">
                        <a:avLst/>
                      </a:prstGeom>
                    </p:spPr>
                  </p:pic>
                </p:oleObj>
              </mc:Fallback>
            </mc:AlternateContent>
          </a:graphicData>
        </a:graphic>
      </p:graphicFrame>
      <p:sp>
        <p:nvSpPr>
          <p:cNvPr id="34" name="Content Placeholder 33"/>
          <p:cNvSpPr>
            <a:spLocks noGrp="1"/>
          </p:cNvSpPr>
          <p:nvPr>
            <p:ph sz="quarter" idx="17"/>
          </p:nvPr>
        </p:nvSpPr>
        <p:spPr>
          <a:xfrm>
            <a:off x="500337" y="4235922"/>
            <a:ext cx="4890813" cy="354832"/>
          </a:xfrm>
        </p:spPr>
        <p:txBody>
          <a:bodyPr tIns="0"/>
          <a:lstStyle/>
          <a:p>
            <a:pPr marL="432" indent="0">
              <a:buNone/>
            </a:pPr>
            <a:r>
              <a:rPr lang="en-US" sz="2000" noProof="0" dirty="0"/>
              <a:t>Subtracting 0.65</a:t>
            </a:r>
            <a:r>
              <a:rPr lang="en-US" sz="2000" i="1" noProof="0" dirty="0"/>
              <a:t>Y</a:t>
            </a:r>
            <a:r>
              <a:rPr lang="en-US" sz="2000" noProof="0" dirty="0"/>
              <a:t> from both sides gives:</a:t>
            </a:r>
          </a:p>
        </p:txBody>
      </p:sp>
      <p:graphicFrame>
        <p:nvGraphicFramePr>
          <p:cNvPr id="12" name="Object 11" descr="Y minus 0.65 Y equals $ 2,000 plus $ 3,500 plus $ 2,000 minus $ 500">
            <a:extLst>
              <a:ext uri="{FF2B5EF4-FFF2-40B4-BE49-F238E27FC236}">
                <a16:creationId xmlns:a16="http://schemas.microsoft.com/office/drawing/2014/main" id="{7D8147F9-88E4-4847-B2E3-D5E6664E95B4}"/>
              </a:ext>
            </a:extLst>
          </p:cNvPr>
          <p:cNvGraphicFramePr>
            <a:graphicFrameLocks noChangeAspect="1"/>
          </p:cNvGraphicFramePr>
          <p:nvPr>
            <p:extLst>
              <p:ext uri="{D42A27DB-BD31-4B8C-83A1-F6EECF244321}">
                <p14:modId xmlns:p14="http://schemas.microsoft.com/office/powerpoint/2010/main" val="3948851712"/>
              </p:ext>
            </p:extLst>
          </p:nvPr>
        </p:nvGraphicFramePr>
        <p:xfrm>
          <a:off x="2243138" y="4750083"/>
          <a:ext cx="4657725" cy="268287"/>
        </p:xfrm>
        <a:graphic>
          <a:graphicData uri="http://schemas.openxmlformats.org/presentationml/2006/ole">
            <mc:AlternateContent xmlns:mc="http://schemas.openxmlformats.org/markup-compatibility/2006">
              <mc:Choice xmlns:v="urn:schemas-microsoft-com:vml" Requires="v">
                <p:oleObj name="Equation" r:id="rId6" imgW="5524200" imgH="317160" progId="Equation.DSMT4">
                  <p:embed/>
                </p:oleObj>
              </mc:Choice>
              <mc:Fallback>
                <p:oleObj name="Equation" r:id="rId6" imgW="5524200" imgH="317160" progId="Equation.DSMT4">
                  <p:embed/>
                  <p:pic>
                    <p:nvPicPr>
                      <p:cNvPr id="12" name="Object 11" descr="Y minus 0.65 Y equals $ 2,000 plus $ 3,500 plus $ 2,000 minus $ 500">
                        <a:extLst>
                          <a:ext uri="{FF2B5EF4-FFF2-40B4-BE49-F238E27FC236}">
                            <a16:creationId xmlns:a16="http://schemas.microsoft.com/office/drawing/2014/main" id="{7D8147F9-88E4-4847-B2E3-D5E6664E95B4}"/>
                          </a:ext>
                        </a:extLst>
                      </p:cNvPr>
                      <p:cNvPicPr/>
                      <p:nvPr/>
                    </p:nvPicPr>
                    <p:blipFill>
                      <a:blip r:embed="rId7"/>
                      <a:stretch>
                        <a:fillRect/>
                      </a:stretch>
                    </p:blipFill>
                    <p:spPr>
                      <a:xfrm>
                        <a:off x="2243138" y="4750083"/>
                        <a:ext cx="4657725" cy="268287"/>
                      </a:xfrm>
                      <a:prstGeom prst="rect">
                        <a:avLst/>
                      </a:prstGeom>
                    </p:spPr>
                  </p:pic>
                </p:oleObj>
              </mc:Fallback>
            </mc:AlternateContent>
          </a:graphicData>
        </a:graphic>
      </p:graphicFrame>
      <p:sp>
        <p:nvSpPr>
          <p:cNvPr id="35" name="Content Placeholder 34"/>
          <p:cNvSpPr>
            <a:spLocks noGrp="1"/>
          </p:cNvSpPr>
          <p:nvPr>
            <p:ph sz="quarter" idx="18"/>
          </p:nvPr>
        </p:nvSpPr>
        <p:spPr>
          <a:xfrm>
            <a:off x="457201" y="5197200"/>
            <a:ext cx="2463419" cy="384624"/>
          </a:xfrm>
        </p:spPr>
        <p:txBody>
          <a:bodyPr tIns="0"/>
          <a:lstStyle/>
          <a:p>
            <a:pPr marL="432" indent="0">
              <a:buNone/>
            </a:pPr>
            <a:r>
              <a:rPr lang="en-US" sz="2000" noProof="0" dirty="0"/>
              <a:t>Which simplifies to:</a:t>
            </a:r>
          </a:p>
        </p:txBody>
      </p:sp>
      <p:graphicFrame>
        <p:nvGraphicFramePr>
          <p:cNvPr id="13" name="Object 12" descr="0.35 Y equals $ 7,000&#10;Or colon Y = $ 7000 divided by 0.35 = $ 20,000.">
            <a:extLst>
              <a:ext uri="{FF2B5EF4-FFF2-40B4-BE49-F238E27FC236}">
                <a16:creationId xmlns:a16="http://schemas.microsoft.com/office/drawing/2014/main" id="{C9296291-8A79-4112-B6FF-82B115AA5827}"/>
              </a:ext>
            </a:extLst>
          </p:cNvPr>
          <p:cNvGraphicFramePr>
            <a:graphicFrameLocks noChangeAspect="1"/>
          </p:cNvGraphicFramePr>
          <p:nvPr>
            <p:extLst>
              <p:ext uri="{D42A27DB-BD31-4B8C-83A1-F6EECF244321}">
                <p14:modId xmlns:p14="http://schemas.microsoft.com/office/powerpoint/2010/main" val="3630551760"/>
              </p:ext>
            </p:extLst>
          </p:nvPr>
        </p:nvGraphicFramePr>
        <p:xfrm>
          <a:off x="3127085" y="5321030"/>
          <a:ext cx="2962992" cy="886083"/>
        </p:xfrm>
        <a:graphic>
          <a:graphicData uri="http://schemas.openxmlformats.org/presentationml/2006/ole">
            <mc:AlternateContent xmlns:mc="http://schemas.openxmlformats.org/markup-compatibility/2006">
              <mc:Choice xmlns:v="urn:schemas-microsoft-com:vml" Requires="v">
                <p:oleObj name="Equation" r:id="rId8" imgW="3606480" imgH="1079280" progId="Equation.DSMT4">
                  <p:embed/>
                </p:oleObj>
              </mc:Choice>
              <mc:Fallback>
                <p:oleObj name="Equation" r:id="rId8" imgW="3606480" imgH="1079280" progId="Equation.DSMT4">
                  <p:embed/>
                  <p:pic>
                    <p:nvPicPr>
                      <p:cNvPr id="13" name="Object 12" descr="0.35 Y equals $ 7,000&#10;Or colon Y = $ 7000 divided by 0.35 = $ 20,000.">
                        <a:extLst>
                          <a:ext uri="{FF2B5EF4-FFF2-40B4-BE49-F238E27FC236}">
                            <a16:creationId xmlns:a16="http://schemas.microsoft.com/office/drawing/2014/main" id="{C9296291-8A79-4112-B6FF-82B115AA5827}"/>
                          </a:ext>
                        </a:extLst>
                      </p:cNvPr>
                      <p:cNvPicPr/>
                      <p:nvPr/>
                    </p:nvPicPr>
                    <p:blipFill>
                      <a:blip r:embed="rId9"/>
                      <a:stretch>
                        <a:fillRect/>
                      </a:stretch>
                    </p:blipFill>
                    <p:spPr>
                      <a:xfrm>
                        <a:off x="3127085" y="5321030"/>
                        <a:ext cx="2962992" cy="886083"/>
                      </a:xfrm>
                      <a:prstGeom prst="rect">
                        <a:avLst/>
                      </a:prstGeom>
                    </p:spPr>
                  </p:pic>
                </p:oleObj>
              </mc:Fallback>
            </mc:AlternateContent>
          </a:graphicData>
        </a:graphic>
      </p:graphicFrame>
    </p:spTree>
    <p:extLst>
      <p:ext uri="{BB962C8B-B14F-4D97-AF65-F5344CB8AC3E}">
        <p14:creationId xmlns:p14="http://schemas.microsoft.com/office/powerpoint/2010/main" val="13525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animEffect transition="in" filter="fade">
                                      <p:cBhvr>
                                        <p:cTn id="11" dur="500"/>
                                        <p:tgtEl>
                                          <p:spTgt spid="3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fade">
                                      <p:cBhvr>
                                        <p:cTn id="23" dur="500"/>
                                        <p:tgtEl>
                                          <p:spTgt spid="32">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500"/>
                                        <p:tgtEl>
                                          <p:spTgt spid="33">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fade">
                                      <p:cBhvr>
                                        <p:cTn id="35" dur="500"/>
                                        <p:tgtEl>
                                          <p:spTgt spid="34">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5">
                                            <p:txEl>
                                              <p:pRg st="0" end="0"/>
                                            </p:txEl>
                                          </p:spTgt>
                                        </p:tgtEl>
                                        <p:attrNameLst>
                                          <p:attrName>style.visibility</p:attrName>
                                        </p:attrNameLst>
                                      </p:cBhvr>
                                      <p:to>
                                        <p:strVal val="visible"/>
                                      </p:to>
                                    </p:set>
                                    <p:animEffect transition="in" filter="fade">
                                      <p:cBhvr>
                                        <p:cTn id="43" dur="500"/>
                                        <p:tgtEl>
                                          <p:spTgt spid="35">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1" grpId="0" build="p"/>
      <p:bldP spid="32" grpId="0" build="p"/>
      <p:bldP spid="33" grpId="0" build="p"/>
      <p:bldP spid="34" grpId="0" build="p"/>
      <p:bldP spid="3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FD06-BE7C-46C7-8E9E-159714C401C2}"/>
              </a:ext>
            </a:extLst>
          </p:cNvPr>
          <p:cNvSpPr>
            <a:spLocks noGrp="1"/>
          </p:cNvSpPr>
          <p:nvPr>
            <p:ph type="title"/>
          </p:nvPr>
        </p:nvSpPr>
        <p:spPr/>
        <p:txBody>
          <a:bodyPr lIns="90000" tIns="90000" rIns="90000" bIns="90000"/>
          <a:lstStyle/>
          <a:p>
            <a:r>
              <a:rPr lang="en-US" sz="3200" noProof="0" dirty="0"/>
              <a:t>General Aggregate Expenditure Equations</a:t>
            </a:r>
          </a:p>
        </p:txBody>
      </p:sp>
      <p:sp>
        <p:nvSpPr>
          <p:cNvPr id="4" name="Content Placeholder 3">
            <a:extLst>
              <a:ext uri="{FF2B5EF4-FFF2-40B4-BE49-F238E27FC236}">
                <a16:creationId xmlns:a16="http://schemas.microsoft.com/office/drawing/2014/main" id="{BB80C842-2B39-41C2-91E8-838F62459CB4}"/>
              </a:ext>
            </a:extLst>
          </p:cNvPr>
          <p:cNvSpPr>
            <a:spLocks noGrp="1"/>
          </p:cNvSpPr>
          <p:nvPr>
            <p:ph sz="quarter" idx="14"/>
          </p:nvPr>
        </p:nvSpPr>
        <p:spPr>
          <a:xfrm>
            <a:off x="561705" y="1627477"/>
            <a:ext cx="8229600" cy="684978"/>
          </a:xfrm>
        </p:spPr>
        <p:txBody>
          <a:bodyPr lIns="0" tIns="0" rIns="0" bIns="0"/>
          <a:lstStyle/>
          <a:p>
            <a:pPr marL="0" indent="0">
              <a:buNone/>
            </a:pPr>
            <a:r>
              <a:rPr lang="en-US" sz="2000" noProof="0" dirty="0"/>
              <a:t>More generally, we could allow the parameters of the model to be represented by letters:</a:t>
            </a:r>
          </a:p>
        </p:txBody>
      </p:sp>
      <p:sp>
        <p:nvSpPr>
          <p:cNvPr id="5" name="Content Placeholder 4">
            <a:extLst>
              <a:ext uri="{FF2B5EF4-FFF2-40B4-BE49-F238E27FC236}">
                <a16:creationId xmlns:a16="http://schemas.microsoft.com/office/drawing/2014/main" id="{8A9BA129-B189-45AA-8D2A-4C601187629E}"/>
              </a:ext>
            </a:extLst>
          </p:cNvPr>
          <p:cNvSpPr>
            <a:spLocks noGrp="1"/>
          </p:cNvSpPr>
          <p:nvPr>
            <p:ph sz="quarter" idx="15"/>
          </p:nvPr>
        </p:nvSpPr>
        <p:spPr>
          <a:xfrm>
            <a:off x="561704" y="2565748"/>
            <a:ext cx="3803819" cy="357050"/>
          </a:xfrm>
        </p:spPr>
        <p:txBody>
          <a:bodyPr lIns="0" tIns="0" rIns="0" bIns="0"/>
          <a:lstStyle/>
          <a:p>
            <a:pPr marL="432000" indent="-432000">
              <a:buFont typeface="+mj-lt"/>
              <a:buAutoNum type="arabicPeriod"/>
            </a:pPr>
            <a:r>
              <a:rPr lang="en-US" sz="2000" noProof="0" dirty="0"/>
              <a:t>Consumption function:</a:t>
            </a:r>
          </a:p>
        </p:txBody>
      </p:sp>
      <p:graphicFrame>
        <p:nvGraphicFramePr>
          <p:cNvPr id="13" name="Object 12" descr="C equals C bar plus M P C (Y).">
            <a:extLst>
              <a:ext uri="{FF2B5EF4-FFF2-40B4-BE49-F238E27FC236}">
                <a16:creationId xmlns:a16="http://schemas.microsoft.com/office/drawing/2014/main" id="{880DFDD7-233F-4EF0-94C6-66B7A0232308}"/>
              </a:ext>
            </a:extLst>
          </p:cNvPr>
          <p:cNvGraphicFramePr>
            <a:graphicFrameLocks noChangeAspect="1"/>
          </p:cNvGraphicFramePr>
          <p:nvPr>
            <p:extLst>
              <p:ext uri="{D42A27DB-BD31-4B8C-83A1-F6EECF244321}">
                <p14:modId xmlns:p14="http://schemas.microsoft.com/office/powerpoint/2010/main" val="3254704896"/>
              </p:ext>
            </p:extLst>
          </p:nvPr>
        </p:nvGraphicFramePr>
        <p:xfrm>
          <a:off x="5471842" y="2529811"/>
          <a:ext cx="1841500" cy="355600"/>
        </p:xfrm>
        <a:graphic>
          <a:graphicData uri="http://schemas.openxmlformats.org/presentationml/2006/ole">
            <mc:AlternateContent xmlns:mc="http://schemas.openxmlformats.org/markup-compatibility/2006">
              <mc:Choice xmlns:v="urn:schemas-microsoft-com:vml" Requires="v">
                <p:oleObj name="Equation" r:id="rId2" imgW="1841400" imgH="355320" progId="Equation.DSMT4">
                  <p:embed/>
                </p:oleObj>
              </mc:Choice>
              <mc:Fallback>
                <p:oleObj name="Equation" r:id="rId2" imgW="1841400" imgH="355320" progId="Equation.DSMT4">
                  <p:embed/>
                  <p:pic>
                    <p:nvPicPr>
                      <p:cNvPr id="13" name="Object 12" descr="C equals C bar plus M P C (Y).">
                        <a:extLst>
                          <a:ext uri="{FF2B5EF4-FFF2-40B4-BE49-F238E27FC236}">
                            <a16:creationId xmlns:a16="http://schemas.microsoft.com/office/drawing/2014/main" id="{880DFDD7-233F-4EF0-94C6-66B7A0232308}"/>
                          </a:ext>
                        </a:extLst>
                      </p:cNvPr>
                      <p:cNvPicPr/>
                      <p:nvPr/>
                    </p:nvPicPr>
                    <p:blipFill>
                      <a:blip r:embed="rId3"/>
                      <a:stretch>
                        <a:fillRect/>
                      </a:stretch>
                    </p:blipFill>
                    <p:spPr>
                      <a:xfrm>
                        <a:off x="5471842" y="2529811"/>
                        <a:ext cx="1841500" cy="3556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4805266-AC30-4A70-BF0B-99B0DFB192E3}"/>
              </a:ext>
            </a:extLst>
          </p:cNvPr>
          <p:cNvSpPr>
            <a:spLocks noGrp="1"/>
          </p:cNvSpPr>
          <p:nvPr>
            <p:ph sz="quarter" idx="16"/>
          </p:nvPr>
        </p:nvSpPr>
        <p:spPr>
          <a:xfrm>
            <a:off x="597330" y="3118474"/>
            <a:ext cx="3940629" cy="371030"/>
          </a:xfrm>
        </p:spPr>
        <p:txBody>
          <a:bodyPr lIns="0" tIns="0" rIns="0" bIns="0"/>
          <a:lstStyle/>
          <a:p>
            <a:pPr marL="432000" indent="-432000">
              <a:buFont typeface="+mj-lt"/>
              <a:buAutoNum type="arabicPeriod" startAt="2"/>
            </a:pPr>
            <a:r>
              <a:rPr lang="en-US" sz="2000" noProof="0" dirty="0"/>
              <a:t>Planned Investment function:</a:t>
            </a:r>
          </a:p>
        </p:txBody>
      </p:sp>
      <p:graphicFrame>
        <p:nvGraphicFramePr>
          <p:cNvPr id="14" name="Object 13" descr="I equals I bar.">
            <a:extLst>
              <a:ext uri="{FF2B5EF4-FFF2-40B4-BE49-F238E27FC236}">
                <a16:creationId xmlns:a16="http://schemas.microsoft.com/office/drawing/2014/main" id="{B87A2AC8-8080-40A6-94CD-A9B485DF689A}"/>
              </a:ext>
            </a:extLst>
          </p:cNvPr>
          <p:cNvGraphicFramePr>
            <a:graphicFrameLocks noChangeAspect="1"/>
          </p:cNvGraphicFramePr>
          <p:nvPr>
            <p:extLst>
              <p:ext uri="{D42A27DB-BD31-4B8C-83A1-F6EECF244321}">
                <p14:modId xmlns:p14="http://schemas.microsoft.com/office/powerpoint/2010/main" val="2094780050"/>
              </p:ext>
            </p:extLst>
          </p:nvPr>
        </p:nvGraphicFramePr>
        <p:xfrm>
          <a:off x="5471842" y="3093269"/>
          <a:ext cx="546100" cy="292100"/>
        </p:xfrm>
        <a:graphic>
          <a:graphicData uri="http://schemas.openxmlformats.org/presentationml/2006/ole">
            <mc:AlternateContent xmlns:mc="http://schemas.openxmlformats.org/markup-compatibility/2006">
              <mc:Choice xmlns:v="urn:schemas-microsoft-com:vml" Requires="v">
                <p:oleObj name="Equation" r:id="rId4" imgW="545760" imgH="291960" progId="Equation.DSMT4">
                  <p:embed/>
                </p:oleObj>
              </mc:Choice>
              <mc:Fallback>
                <p:oleObj name="Equation" r:id="rId4" imgW="545760" imgH="291960" progId="Equation.DSMT4">
                  <p:embed/>
                  <p:pic>
                    <p:nvPicPr>
                      <p:cNvPr id="14" name="Object 13" descr="I equals I bar.">
                        <a:extLst>
                          <a:ext uri="{FF2B5EF4-FFF2-40B4-BE49-F238E27FC236}">
                            <a16:creationId xmlns:a16="http://schemas.microsoft.com/office/drawing/2014/main" id="{B87A2AC8-8080-40A6-94CD-A9B485DF689A}"/>
                          </a:ext>
                        </a:extLst>
                      </p:cNvPr>
                      <p:cNvPicPr/>
                      <p:nvPr/>
                    </p:nvPicPr>
                    <p:blipFill>
                      <a:blip r:embed="rId5"/>
                      <a:stretch>
                        <a:fillRect/>
                      </a:stretch>
                    </p:blipFill>
                    <p:spPr>
                      <a:xfrm>
                        <a:off x="5471842" y="3093269"/>
                        <a:ext cx="546100" cy="292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58AF6903-271E-4519-A5E9-3781F9D243EF}"/>
              </a:ext>
            </a:extLst>
          </p:cNvPr>
          <p:cNvSpPr>
            <a:spLocks noGrp="1"/>
          </p:cNvSpPr>
          <p:nvPr>
            <p:ph sz="quarter" idx="17"/>
          </p:nvPr>
        </p:nvSpPr>
        <p:spPr>
          <a:xfrm>
            <a:off x="597330" y="3656953"/>
            <a:ext cx="4195705" cy="371031"/>
          </a:xfrm>
        </p:spPr>
        <p:txBody>
          <a:bodyPr lIns="0" tIns="0" rIns="0" bIns="0"/>
          <a:lstStyle/>
          <a:p>
            <a:pPr marL="432000" indent="-432000">
              <a:buFont typeface="+mj-lt"/>
              <a:buAutoNum type="arabicPeriod" startAt="3"/>
            </a:pPr>
            <a:r>
              <a:rPr lang="en-US" sz="2000" noProof="0" dirty="0"/>
              <a:t>Government purchases function:</a:t>
            </a:r>
          </a:p>
        </p:txBody>
      </p:sp>
      <p:graphicFrame>
        <p:nvGraphicFramePr>
          <p:cNvPr id="15" name="Object 14" descr="G equals G bar.">
            <a:extLst>
              <a:ext uri="{FF2B5EF4-FFF2-40B4-BE49-F238E27FC236}">
                <a16:creationId xmlns:a16="http://schemas.microsoft.com/office/drawing/2014/main" id="{1D347E25-D530-4FD2-A605-B5A3F3E4CB54}"/>
              </a:ext>
            </a:extLst>
          </p:cNvPr>
          <p:cNvGraphicFramePr>
            <a:graphicFrameLocks noChangeAspect="1"/>
          </p:cNvGraphicFramePr>
          <p:nvPr>
            <p:extLst>
              <p:ext uri="{D42A27DB-BD31-4B8C-83A1-F6EECF244321}">
                <p14:modId xmlns:p14="http://schemas.microsoft.com/office/powerpoint/2010/main" val="2956848047"/>
              </p:ext>
            </p:extLst>
          </p:nvPr>
        </p:nvGraphicFramePr>
        <p:xfrm>
          <a:off x="5471842" y="3632952"/>
          <a:ext cx="698500" cy="304800"/>
        </p:xfrm>
        <a:graphic>
          <a:graphicData uri="http://schemas.openxmlformats.org/presentationml/2006/ole">
            <mc:AlternateContent xmlns:mc="http://schemas.openxmlformats.org/markup-compatibility/2006">
              <mc:Choice xmlns:v="urn:schemas-microsoft-com:vml" Requires="v">
                <p:oleObj name="Equation" r:id="rId6" imgW="698400" imgH="304560" progId="Equation.DSMT4">
                  <p:embed/>
                </p:oleObj>
              </mc:Choice>
              <mc:Fallback>
                <p:oleObj name="Equation" r:id="rId6" imgW="698400" imgH="304560" progId="Equation.DSMT4">
                  <p:embed/>
                  <p:pic>
                    <p:nvPicPr>
                      <p:cNvPr id="15" name="Object 14" descr="G equals G bar.">
                        <a:extLst>
                          <a:ext uri="{FF2B5EF4-FFF2-40B4-BE49-F238E27FC236}">
                            <a16:creationId xmlns:a16="http://schemas.microsoft.com/office/drawing/2014/main" id="{1D347E25-D530-4FD2-A605-B5A3F3E4CB54}"/>
                          </a:ext>
                        </a:extLst>
                      </p:cNvPr>
                      <p:cNvPicPr/>
                      <p:nvPr/>
                    </p:nvPicPr>
                    <p:blipFill>
                      <a:blip r:embed="rId7"/>
                      <a:stretch>
                        <a:fillRect/>
                      </a:stretch>
                    </p:blipFill>
                    <p:spPr>
                      <a:xfrm>
                        <a:off x="5471842" y="3632952"/>
                        <a:ext cx="698500" cy="3048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493FCE9-75AD-4E37-8622-84F42F473316}"/>
              </a:ext>
            </a:extLst>
          </p:cNvPr>
          <p:cNvSpPr>
            <a:spLocks noGrp="1"/>
          </p:cNvSpPr>
          <p:nvPr>
            <p:ph sz="quarter" idx="18"/>
          </p:nvPr>
        </p:nvSpPr>
        <p:spPr>
          <a:xfrm>
            <a:off x="597330" y="4157848"/>
            <a:ext cx="2933700" cy="363879"/>
          </a:xfrm>
        </p:spPr>
        <p:txBody>
          <a:bodyPr lIns="0" tIns="0" rIns="0" bIns="0"/>
          <a:lstStyle/>
          <a:p>
            <a:pPr marL="432000" indent="-432000">
              <a:buFont typeface="+mj-lt"/>
              <a:buAutoNum type="arabicPeriod" startAt="4"/>
            </a:pPr>
            <a:r>
              <a:rPr lang="en-US" sz="2000" noProof="0" dirty="0"/>
              <a:t>Net export function:</a:t>
            </a:r>
          </a:p>
        </p:txBody>
      </p:sp>
      <p:graphicFrame>
        <p:nvGraphicFramePr>
          <p:cNvPr id="16" name="Object 15" descr="N X equals N X bar.">
            <a:extLst>
              <a:ext uri="{FF2B5EF4-FFF2-40B4-BE49-F238E27FC236}">
                <a16:creationId xmlns:a16="http://schemas.microsoft.com/office/drawing/2014/main" id="{3AF7927E-2678-4F31-84A2-703B29F345B4}"/>
              </a:ext>
            </a:extLst>
          </p:cNvPr>
          <p:cNvGraphicFramePr>
            <a:graphicFrameLocks noChangeAspect="1"/>
          </p:cNvGraphicFramePr>
          <p:nvPr>
            <p:extLst>
              <p:ext uri="{D42A27DB-BD31-4B8C-83A1-F6EECF244321}">
                <p14:modId xmlns:p14="http://schemas.microsoft.com/office/powerpoint/2010/main" val="411250341"/>
              </p:ext>
            </p:extLst>
          </p:nvPr>
        </p:nvGraphicFramePr>
        <p:xfrm>
          <a:off x="5478192" y="4137460"/>
          <a:ext cx="1079500" cy="304800"/>
        </p:xfrm>
        <a:graphic>
          <a:graphicData uri="http://schemas.openxmlformats.org/presentationml/2006/ole">
            <mc:AlternateContent xmlns:mc="http://schemas.openxmlformats.org/markup-compatibility/2006">
              <mc:Choice xmlns:v="urn:schemas-microsoft-com:vml" Requires="v">
                <p:oleObj name="Equation" r:id="rId8" imgW="1079280" imgH="304560" progId="Equation.DSMT4">
                  <p:embed/>
                </p:oleObj>
              </mc:Choice>
              <mc:Fallback>
                <p:oleObj name="Equation" r:id="rId8" imgW="1079280" imgH="304560" progId="Equation.DSMT4">
                  <p:embed/>
                  <p:pic>
                    <p:nvPicPr>
                      <p:cNvPr id="16" name="Object 15" descr="N X equals N X bar.">
                        <a:extLst>
                          <a:ext uri="{FF2B5EF4-FFF2-40B4-BE49-F238E27FC236}">
                            <a16:creationId xmlns:a16="http://schemas.microsoft.com/office/drawing/2014/main" id="{3AF7927E-2678-4F31-84A2-703B29F345B4}"/>
                          </a:ext>
                        </a:extLst>
                      </p:cNvPr>
                      <p:cNvPicPr/>
                      <p:nvPr/>
                    </p:nvPicPr>
                    <p:blipFill>
                      <a:blip r:embed="rId9"/>
                      <a:stretch>
                        <a:fillRect/>
                      </a:stretch>
                    </p:blipFill>
                    <p:spPr>
                      <a:xfrm>
                        <a:off x="5478192" y="4137460"/>
                        <a:ext cx="10795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98A7097-F075-466D-B337-5F34F935EA22}"/>
              </a:ext>
            </a:extLst>
          </p:cNvPr>
          <p:cNvSpPr>
            <a:spLocks noGrp="1"/>
          </p:cNvSpPr>
          <p:nvPr>
            <p:ph sz="quarter" idx="19"/>
          </p:nvPr>
        </p:nvSpPr>
        <p:spPr>
          <a:xfrm>
            <a:off x="594802" y="4666097"/>
            <a:ext cx="2936227" cy="394092"/>
          </a:xfrm>
        </p:spPr>
        <p:txBody>
          <a:bodyPr lIns="0" tIns="0" rIns="0" bIns="0"/>
          <a:lstStyle/>
          <a:p>
            <a:pPr marL="432000" indent="-432000">
              <a:buFont typeface="+mj-lt"/>
              <a:buAutoNum type="arabicPeriod" startAt="5"/>
            </a:pPr>
            <a:r>
              <a:rPr lang="en-US" sz="2000" noProof="0" dirty="0"/>
              <a:t>Equilibrium condition:</a:t>
            </a:r>
          </a:p>
        </p:txBody>
      </p:sp>
      <p:graphicFrame>
        <p:nvGraphicFramePr>
          <p:cNvPr id="17" name="Object 16" descr="Y equals C plus I plus G plus N X.">
            <a:extLst>
              <a:ext uri="{FF2B5EF4-FFF2-40B4-BE49-F238E27FC236}">
                <a16:creationId xmlns:a16="http://schemas.microsoft.com/office/drawing/2014/main" id="{E1C1E0B6-DEB5-47C0-A484-A48373FD19CB}"/>
              </a:ext>
            </a:extLst>
          </p:cNvPr>
          <p:cNvGraphicFramePr>
            <a:graphicFrameLocks noChangeAspect="1"/>
          </p:cNvGraphicFramePr>
          <p:nvPr>
            <p:extLst>
              <p:ext uri="{D42A27DB-BD31-4B8C-83A1-F6EECF244321}">
                <p14:modId xmlns:p14="http://schemas.microsoft.com/office/powerpoint/2010/main" val="3198620157"/>
              </p:ext>
            </p:extLst>
          </p:nvPr>
        </p:nvGraphicFramePr>
        <p:xfrm>
          <a:off x="5471842" y="4681233"/>
          <a:ext cx="2070100" cy="254000"/>
        </p:xfrm>
        <a:graphic>
          <a:graphicData uri="http://schemas.openxmlformats.org/presentationml/2006/ole">
            <mc:AlternateContent xmlns:mc="http://schemas.openxmlformats.org/markup-compatibility/2006">
              <mc:Choice xmlns:v="urn:schemas-microsoft-com:vml" Requires="v">
                <p:oleObj name="Equation" r:id="rId10" imgW="2070000" imgH="253800" progId="Equation.DSMT4">
                  <p:embed/>
                </p:oleObj>
              </mc:Choice>
              <mc:Fallback>
                <p:oleObj name="Equation" r:id="rId10" imgW="2070000" imgH="253800" progId="Equation.DSMT4">
                  <p:embed/>
                  <p:pic>
                    <p:nvPicPr>
                      <p:cNvPr id="17" name="Object 16" descr="Y equals C plus I plus G plus N X.">
                        <a:extLst>
                          <a:ext uri="{FF2B5EF4-FFF2-40B4-BE49-F238E27FC236}">
                            <a16:creationId xmlns:a16="http://schemas.microsoft.com/office/drawing/2014/main" id="{E1C1E0B6-DEB5-47C0-A484-A48373FD19CB}"/>
                          </a:ext>
                        </a:extLst>
                      </p:cNvPr>
                      <p:cNvPicPr/>
                      <p:nvPr/>
                    </p:nvPicPr>
                    <p:blipFill>
                      <a:blip r:embed="rId11"/>
                      <a:stretch>
                        <a:fillRect/>
                      </a:stretch>
                    </p:blipFill>
                    <p:spPr>
                      <a:xfrm>
                        <a:off x="5471842" y="4681233"/>
                        <a:ext cx="2070100" cy="254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8A5AA9D-E3BA-4884-99A5-5E7C691EDEDE}"/>
              </a:ext>
            </a:extLst>
          </p:cNvPr>
          <p:cNvSpPr>
            <a:spLocks noGrp="1"/>
          </p:cNvSpPr>
          <p:nvPr>
            <p:ph sz="quarter" idx="20"/>
          </p:nvPr>
        </p:nvSpPr>
        <p:spPr>
          <a:xfrm>
            <a:off x="561705" y="5248128"/>
            <a:ext cx="7499350" cy="824914"/>
          </a:xfrm>
        </p:spPr>
        <p:txBody>
          <a:bodyPr/>
          <a:lstStyle/>
          <a:p>
            <a:pPr marL="0" indent="0">
              <a:buNone/>
            </a:pPr>
            <a:r>
              <a:rPr lang="en-US" sz="2000" noProof="0" dirty="0"/>
              <a:t>The letters with bars over them are parameters—fixed (autonomous) values.</a:t>
            </a:r>
          </a:p>
        </p:txBody>
      </p:sp>
    </p:spTree>
    <p:extLst>
      <p:ext uri="{BB962C8B-B14F-4D97-AF65-F5344CB8AC3E}">
        <p14:creationId xmlns:p14="http://schemas.microsoft.com/office/powerpoint/2010/main" val="151086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3" grpId="0" build="p"/>
      <p:bldP spid="6" grpId="0" build="p"/>
      <p:bldP spid="7" grpId="0" build="p"/>
      <p:bldP spid="8" grpId="0" build="p"/>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sz="3200" noProof="0" dirty="0"/>
              <a:t>Solving the General Aggregate Expenditure Equations</a:t>
            </a:r>
          </a:p>
        </p:txBody>
      </p:sp>
      <p:sp>
        <p:nvSpPr>
          <p:cNvPr id="2" name="Content Placeholder 1"/>
          <p:cNvSpPr>
            <a:spLocks noGrp="1"/>
          </p:cNvSpPr>
          <p:nvPr>
            <p:ph sz="quarter" idx="13"/>
          </p:nvPr>
        </p:nvSpPr>
        <p:spPr>
          <a:xfrm>
            <a:off x="457200" y="1556327"/>
            <a:ext cx="5171704" cy="533730"/>
          </a:xfrm>
        </p:spPr>
        <p:txBody>
          <a:bodyPr/>
          <a:lstStyle/>
          <a:p>
            <a:pPr marL="432" indent="0">
              <a:buNone/>
            </a:pPr>
            <a:r>
              <a:rPr lang="en-US" noProof="0" dirty="0"/>
              <a:t>Solving now for equilibrium, we get:</a:t>
            </a:r>
          </a:p>
        </p:txBody>
      </p:sp>
      <p:graphicFrame>
        <p:nvGraphicFramePr>
          <p:cNvPr id="6" name="Object 5" descr="Y equals C bar plus M P C (Y) plus I bar plus G bar plus N X bar; Y minus M P C (Y) plus C bar plus I bar plus G bar plus N X bar; Y (1 minus M P C) equals C bar plus I bar plus G bar plus N X bar.">
            <a:extLst>
              <a:ext uri="{FF2B5EF4-FFF2-40B4-BE49-F238E27FC236}">
                <a16:creationId xmlns:a16="http://schemas.microsoft.com/office/drawing/2014/main" id="{FB25F627-3BA8-4328-95CD-B809B56BFD9A}"/>
              </a:ext>
            </a:extLst>
          </p:cNvPr>
          <p:cNvGraphicFramePr>
            <a:graphicFrameLocks noChangeAspect="1"/>
          </p:cNvGraphicFramePr>
          <p:nvPr>
            <p:extLst>
              <p:ext uri="{D42A27DB-BD31-4B8C-83A1-F6EECF244321}">
                <p14:modId xmlns:p14="http://schemas.microsoft.com/office/powerpoint/2010/main" val="2644927680"/>
              </p:ext>
            </p:extLst>
          </p:nvPr>
        </p:nvGraphicFramePr>
        <p:xfrm>
          <a:off x="3017838" y="2273300"/>
          <a:ext cx="3268662" cy="1200150"/>
        </p:xfrm>
        <a:graphic>
          <a:graphicData uri="http://schemas.openxmlformats.org/presentationml/2006/ole">
            <mc:AlternateContent xmlns:mc="http://schemas.openxmlformats.org/markup-compatibility/2006">
              <mc:Choice xmlns:v="urn:schemas-microsoft-com:vml" Requires="v">
                <p:oleObj name="Equation" r:id="rId2" imgW="3593880" imgH="1320480" progId="Equation.DSMT4">
                  <p:embed/>
                </p:oleObj>
              </mc:Choice>
              <mc:Fallback>
                <p:oleObj name="Equation" r:id="rId2" imgW="3593880" imgH="1320480" progId="Equation.DSMT4">
                  <p:embed/>
                  <p:pic>
                    <p:nvPicPr>
                      <p:cNvPr id="6" name="Object 5" descr="Y equals C bar plus M P C (Y) plus I bar plus G bar plus N X bar; Y minus M P C (Y) plus C bar plus I bar plus G bar plus N X bar; Y (1 minus M P C) equals C bar plus I bar plus G bar plus N X bar.">
                        <a:extLst>
                          <a:ext uri="{FF2B5EF4-FFF2-40B4-BE49-F238E27FC236}">
                            <a16:creationId xmlns:a16="http://schemas.microsoft.com/office/drawing/2014/main" id="{FB25F627-3BA8-4328-95CD-B809B56BFD9A}"/>
                          </a:ext>
                        </a:extLst>
                      </p:cNvPr>
                      <p:cNvPicPr/>
                      <p:nvPr/>
                    </p:nvPicPr>
                    <p:blipFill>
                      <a:blip r:embed="rId3"/>
                      <a:stretch>
                        <a:fillRect/>
                      </a:stretch>
                    </p:blipFill>
                    <p:spPr>
                      <a:xfrm>
                        <a:off x="3017838" y="2273300"/>
                        <a:ext cx="3268662" cy="1200150"/>
                      </a:xfrm>
                      <a:prstGeom prst="rect">
                        <a:avLst/>
                      </a:prstGeom>
                    </p:spPr>
                  </p:pic>
                </p:oleObj>
              </mc:Fallback>
            </mc:AlternateContent>
          </a:graphicData>
        </a:graphic>
      </p:graphicFrame>
      <p:graphicFrame>
        <p:nvGraphicFramePr>
          <p:cNvPr id="7" name="Object 6" descr="Y equals C bar plus I bar plus G bar plus N X bar over 1 minus M P C.">
            <a:extLst>
              <a:ext uri="{FF2B5EF4-FFF2-40B4-BE49-F238E27FC236}">
                <a16:creationId xmlns:a16="http://schemas.microsoft.com/office/drawing/2014/main" id="{49BFCC07-8D5A-49F2-BAB8-F59E275AE633}"/>
              </a:ext>
            </a:extLst>
          </p:cNvPr>
          <p:cNvGraphicFramePr>
            <a:graphicFrameLocks noChangeAspect="1"/>
          </p:cNvGraphicFramePr>
          <p:nvPr>
            <p:extLst>
              <p:ext uri="{D42A27DB-BD31-4B8C-83A1-F6EECF244321}">
                <p14:modId xmlns:p14="http://schemas.microsoft.com/office/powerpoint/2010/main" val="2429027398"/>
              </p:ext>
            </p:extLst>
          </p:nvPr>
        </p:nvGraphicFramePr>
        <p:xfrm>
          <a:off x="3486727" y="3610977"/>
          <a:ext cx="2170545" cy="669636"/>
        </p:xfrm>
        <a:graphic>
          <a:graphicData uri="http://schemas.openxmlformats.org/presentationml/2006/ole">
            <mc:AlternateContent xmlns:mc="http://schemas.openxmlformats.org/markup-compatibility/2006">
              <mc:Choice xmlns:v="urn:schemas-microsoft-com:vml" Requires="v">
                <p:oleObj name="Equation" r:id="rId4" imgW="2387520" imgH="736560" progId="Equation.DSMT4">
                  <p:embed/>
                </p:oleObj>
              </mc:Choice>
              <mc:Fallback>
                <p:oleObj name="Equation" r:id="rId4" imgW="2387520" imgH="736560" progId="Equation.DSMT4">
                  <p:embed/>
                  <p:pic>
                    <p:nvPicPr>
                      <p:cNvPr id="7" name="Object 6" descr="Y equals C bar plus I bar plus G bar plus N X bar over 1 minus M P C.">
                        <a:extLst>
                          <a:ext uri="{FF2B5EF4-FFF2-40B4-BE49-F238E27FC236}">
                            <a16:creationId xmlns:a16="http://schemas.microsoft.com/office/drawing/2014/main" id="{49BFCC07-8D5A-49F2-BAB8-F59E275AE633}"/>
                          </a:ext>
                        </a:extLst>
                      </p:cNvPr>
                      <p:cNvPicPr/>
                      <p:nvPr/>
                    </p:nvPicPr>
                    <p:blipFill>
                      <a:blip r:embed="rId5"/>
                      <a:stretch>
                        <a:fillRect/>
                      </a:stretch>
                    </p:blipFill>
                    <p:spPr>
                      <a:xfrm>
                        <a:off x="3486727" y="3610977"/>
                        <a:ext cx="2170545" cy="669636"/>
                      </a:xfrm>
                      <a:prstGeom prst="rect">
                        <a:avLst/>
                      </a:prstGeom>
                    </p:spPr>
                  </p:pic>
                </p:oleObj>
              </mc:Fallback>
            </mc:AlternateContent>
          </a:graphicData>
        </a:graphic>
      </p:graphicFrame>
      <p:graphicFrame>
        <p:nvGraphicFramePr>
          <p:cNvPr id="8" name="Object 7" descr="Y equals (C bar plus I bar plus G bar plus N X bar) all times 1 over 1 minus M P C.">
            <a:extLst>
              <a:ext uri="{FF2B5EF4-FFF2-40B4-BE49-F238E27FC236}">
                <a16:creationId xmlns:a16="http://schemas.microsoft.com/office/drawing/2014/main" id="{46E07C0F-D651-4B80-A4B1-18EC67A7B6DB}"/>
              </a:ext>
            </a:extLst>
          </p:cNvPr>
          <p:cNvGraphicFramePr>
            <a:graphicFrameLocks noChangeAspect="1"/>
          </p:cNvGraphicFramePr>
          <p:nvPr>
            <p:extLst>
              <p:ext uri="{D42A27DB-BD31-4B8C-83A1-F6EECF244321}">
                <p14:modId xmlns:p14="http://schemas.microsoft.com/office/powerpoint/2010/main" val="1152192381"/>
              </p:ext>
            </p:extLst>
          </p:nvPr>
        </p:nvGraphicFramePr>
        <p:xfrm>
          <a:off x="2875280" y="4389423"/>
          <a:ext cx="3799840" cy="672307"/>
        </p:xfrm>
        <a:graphic>
          <a:graphicData uri="http://schemas.openxmlformats.org/presentationml/2006/ole">
            <mc:AlternateContent xmlns:mc="http://schemas.openxmlformats.org/markup-compatibility/2006">
              <mc:Choice xmlns:v="urn:schemas-microsoft-com:vml" Requires="v">
                <p:oleObj name="Equation" r:id="rId6" imgW="3797280" imgH="672840" progId="Equation.DSMT4">
                  <p:embed/>
                </p:oleObj>
              </mc:Choice>
              <mc:Fallback>
                <p:oleObj name="Equation" r:id="rId6" imgW="3797280" imgH="672840" progId="Equation.DSMT4">
                  <p:embed/>
                  <p:pic>
                    <p:nvPicPr>
                      <p:cNvPr id="8" name="Object 7" descr="Y equals (C bar plus I bar plus G bar plus N X bar) all times 1 over 1 minus M P C.">
                        <a:extLst>
                          <a:ext uri="{FF2B5EF4-FFF2-40B4-BE49-F238E27FC236}">
                            <a16:creationId xmlns:a16="http://schemas.microsoft.com/office/drawing/2014/main" id="{46E07C0F-D651-4B80-A4B1-18EC67A7B6DB}"/>
                          </a:ext>
                        </a:extLst>
                      </p:cNvPr>
                      <p:cNvPicPr/>
                      <p:nvPr/>
                    </p:nvPicPr>
                    <p:blipFill>
                      <a:blip r:embed="rId7"/>
                      <a:stretch>
                        <a:fillRect/>
                      </a:stretch>
                    </p:blipFill>
                    <p:spPr>
                      <a:xfrm>
                        <a:off x="2875280" y="4389423"/>
                        <a:ext cx="3799840" cy="672307"/>
                      </a:xfrm>
                      <a:prstGeom prst="rect">
                        <a:avLst/>
                      </a:prstGeom>
                    </p:spPr>
                  </p:pic>
                </p:oleObj>
              </mc:Fallback>
            </mc:AlternateContent>
          </a:graphicData>
        </a:graphic>
      </p:graphicFrame>
      <p:sp>
        <p:nvSpPr>
          <p:cNvPr id="3" name="Content Placeholder 2"/>
          <p:cNvSpPr>
            <a:spLocks noGrp="1"/>
          </p:cNvSpPr>
          <p:nvPr>
            <p:ph sz="quarter" idx="14"/>
          </p:nvPr>
        </p:nvSpPr>
        <p:spPr>
          <a:xfrm>
            <a:off x="457200" y="5213269"/>
            <a:ext cx="5171704" cy="546265"/>
          </a:xfrm>
        </p:spPr>
        <p:txBody>
          <a:bodyPr/>
          <a:lstStyle/>
          <a:p>
            <a:pPr marL="432" indent="0">
              <a:buNone/>
            </a:pPr>
            <a:r>
              <a:rPr lang="en-US" noProof="0" dirty="0"/>
              <a:t>The last equation makes clear that:</a:t>
            </a:r>
          </a:p>
        </p:txBody>
      </p:sp>
      <p:graphicFrame>
        <p:nvGraphicFramePr>
          <p:cNvPr id="9" name="Object 8" descr="Equilibrium G D P = Autonomous expenditure times Multiplier&#10;">
            <a:extLst>
              <a:ext uri="{FF2B5EF4-FFF2-40B4-BE49-F238E27FC236}">
                <a16:creationId xmlns:a16="http://schemas.microsoft.com/office/drawing/2014/main" id="{480AFEFA-8E00-4528-8AE4-3515BFD2F647}"/>
              </a:ext>
            </a:extLst>
          </p:cNvPr>
          <p:cNvGraphicFramePr>
            <a:graphicFrameLocks noChangeAspect="1"/>
          </p:cNvGraphicFramePr>
          <p:nvPr>
            <p:extLst>
              <p:ext uri="{D42A27DB-BD31-4B8C-83A1-F6EECF244321}">
                <p14:modId xmlns:p14="http://schemas.microsoft.com/office/powerpoint/2010/main" val="2749427632"/>
              </p:ext>
            </p:extLst>
          </p:nvPr>
        </p:nvGraphicFramePr>
        <p:xfrm>
          <a:off x="1466487" y="5908234"/>
          <a:ext cx="6896100" cy="330200"/>
        </p:xfrm>
        <a:graphic>
          <a:graphicData uri="http://schemas.openxmlformats.org/presentationml/2006/ole">
            <mc:AlternateContent xmlns:mc="http://schemas.openxmlformats.org/markup-compatibility/2006">
              <mc:Choice xmlns:v="urn:schemas-microsoft-com:vml" Requires="v">
                <p:oleObj name="Equation" r:id="rId8" imgW="6895800" imgH="330120" progId="Equation.DSMT4">
                  <p:embed/>
                </p:oleObj>
              </mc:Choice>
              <mc:Fallback>
                <p:oleObj name="Equation" r:id="rId8" imgW="6895800" imgH="330120" progId="Equation.DSMT4">
                  <p:embed/>
                  <p:pic>
                    <p:nvPicPr>
                      <p:cNvPr id="9" name="Object 8" descr="Equilibrium G D P = Autonomous expenditure times Multiplier&#10;">
                        <a:extLst>
                          <a:ext uri="{FF2B5EF4-FFF2-40B4-BE49-F238E27FC236}">
                            <a16:creationId xmlns:a16="http://schemas.microsoft.com/office/drawing/2014/main" id="{480AFEFA-8E00-4528-8AE4-3515BFD2F647}"/>
                          </a:ext>
                        </a:extLst>
                      </p:cNvPr>
                      <p:cNvPicPr/>
                      <p:nvPr/>
                    </p:nvPicPr>
                    <p:blipFill>
                      <a:blip r:embed="rId9"/>
                      <a:stretch>
                        <a:fillRect/>
                      </a:stretch>
                    </p:blipFill>
                    <p:spPr>
                      <a:xfrm>
                        <a:off x="1466487" y="5908234"/>
                        <a:ext cx="6896100" cy="330200"/>
                      </a:xfrm>
                      <a:prstGeom prst="rect">
                        <a:avLst/>
                      </a:prstGeom>
                    </p:spPr>
                  </p:pic>
                </p:oleObj>
              </mc:Fallback>
            </mc:AlternateContent>
          </a:graphicData>
        </a:graphic>
      </p:graphicFrame>
    </p:spTree>
    <p:extLst>
      <p:ext uri="{BB962C8B-B14F-4D97-AF65-F5344CB8AC3E}">
        <p14:creationId xmlns:p14="http://schemas.microsoft.com/office/powerpoint/2010/main" val="56142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12.1 The Relationship Between Actual and Planned Investment</a:t>
            </a:r>
          </a:p>
        </p:txBody>
      </p:sp>
      <p:graphicFrame>
        <p:nvGraphicFramePr>
          <p:cNvPr id="3" name="Table 2"/>
          <p:cNvGraphicFramePr>
            <a:graphicFrameLocks noGrp="1"/>
          </p:cNvGraphicFramePr>
          <p:nvPr>
            <p:extLst>
              <p:ext uri="{D42A27DB-BD31-4B8C-83A1-F6EECF244321}">
                <p14:modId xmlns:p14="http://schemas.microsoft.com/office/powerpoint/2010/main" val="4188580054"/>
              </p:ext>
            </p:extLst>
          </p:nvPr>
        </p:nvGraphicFramePr>
        <p:xfrm>
          <a:off x="468311" y="1557338"/>
          <a:ext cx="8207376" cy="1953087"/>
        </p:xfrm>
        <a:graphic>
          <a:graphicData uri="http://schemas.openxmlformats.org/drawingml/2006/table">
            <a:tbl>
              <a:tblPr firstRow="1" bandRow="1">
                <a:tableStyleId>{2D5ABB26-0587-4C30-8999-92F81FD0307C}</a:tableStyleId>
              </a:tblPr>
              <a:tblGrid>
                <a:gridCol w="3945645">
                  <a:extLst>
                    <a:ext uri="{9D8B030D-6E8A-4147-A177-3AD203B41FA5}">
                      <a16:colId xmlns:a16="http://schemas.microsoft.com/office/drawing/2014/main" val="1518450391"/>
                    </a:ext>
                  </a:extLst>
                </a:gridCol>
                <a:gridCol w="4261731">
                  <a:extLst>
                    <a:ext uri="{9D8B030D-6E8A-4147-A177-3AD203B41FA5}">
                      <a16:colId xmlns:a16="http://schemas.microsoft.com/office/drawing/2014/main" val="2099639029"/>
                    </a:ext>
                  </a:extLst>
                </a:gridCol>
              </a:tblGrid>
              <a:tr h="252161">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ym typeface="Arial"/>
                        </a:rPr>
                        <a:t>If …</a:t>
                      </a:r>
                      <a:endParaRPr sz="1800" b="1"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ym typeface="Arial"/>
                        </a:rPr>
                        <a:t>then …</a:t>
                      </a:r>
                      <a:endParaRPr sz="1800" b="1"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9872209"/>
                  </a:ext>
                </a:extLst>
              </a:tr>
              <a:tr h="55958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the economy does not experience an </a:t>
                      </a:r>
                      <a:r>
                        <a:rPr lang="en-US" sz="1800" b="1" u="none" strike="noStrike" cap="none" dirty="0">
                          <a:sym typeface="Arial"/>
                        </a:rPr>
                        <a:t>unplanned</a:t>
                      </a:r>
                      <a:r>
                        <a:rPr lang="en-US" sz="1800" u="none" strike="noStrike" cap="none" dirty="0">
                          <a:sym typeface="Arial"/>
                        </a:rPr>
                        <a:t> change in inventories,</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actual investment equals planned investment.</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9813427"/>
                  </a:ext>
                </a:extLst>
              </a:tr>
              <a:tr h="55958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the economy experiences an unplanned </a:t>
                      </a:r>
                      <a:r>
                        <a:rPr lang="en-US" sz="1800" b="1" u="none" strike="noStrike" cap="none" dirty="0">
                          <a:sym typeface="Arial"/>
                        </a:rPr>
                        <a:t>increase</a:t>
                      </a:r>
                      <a:r>
                        <a:rPr lang="en-US" sz="1800" u="none" strike="noStrike" cap="none" dirty="0">
                          <a:sym typeface="Arial"/>
                        </a:rPr>
                        <a:t> in inventories,</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actual investment will be </a:t>
                      </a:r>
                      <a:r>
                        <a:rPr lang="en-US" sz="1800" b="1" u="none" strike="noStrike" cap="none" dirty="0">
                          <a:sym typeface="Arial"/>
                        </a:rPr>
                        <a:t>greater</a:t>
                      </a:r>
                      <a:r>
                        <a:rPr lang="en-US" sz="1800" u="none" strike="noStrike" cap="none" dirty="0">
                          <a:sym typeface="Arial"/>
                        </a:rPr>
                        <a:t> than planned investment.</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691760"/>
                  </a:ext>
                </a:extLst>
              </a:tr>
              <a:tr h="55958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the economy experiences an unplanned </a:t>
                      </a:r>
                      <a:r>
                        <a:rPr lang="en-US" sz="1800" b="1" u="none" strike="noStrike" cap="none" dirty="0">
                          <a:sym typeface="Arial"/>
                        </a:rPr>
                        <a:t>decrease</a:t>
                      </a:r>
                      <a:r>
                        <a:rPr lang="en-US" sz="1800" u="none" strike="noStrike" cap="none" dirty="0">
                          <a:sym typeface="Arial"/>
                        </a:rPr>
                        <a:t> in inventories,</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ym typeface="Arial"/>
                        </a:rPr>
                        <a:t>actual investment will be </a:t>
                      </a:r>
                      <a:r>
                        <a:rPr lang="en-US" sz="1800" b="1" u="none" strike="noStrike" cap="none" dirty="0">
                          <a:sym typeface="Arial"/>
                        </a:rPr>
                        <a:t>less</a:t>
                      </a:r>
                      <a:r>
                        <a:rPr lang="en-US" sz="1800" u="none" strike="noStrike" cap="none" dirty="0">
                          <a:sym typeface="Arial"/>
                        </a:rPr>
                        <a:t> than planned investment.</a:t>
                      </a:r>
                      <a:endParaRPr sz="1800" u="none" strike="noStrike" cap="none" dirty="0">
                        <a:latin typeface="Arial"/>
                        <a:ea typeface="Arial"/>
                        <a:cs typeface="Arial"/>
                        <a:sym typeface="Arial"/>
                      </a:endParaRPr>
                    </a:p>
                  </a:txBody>
                  <a:tcPr marL="60861"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394243"/>
                  </a:ext>
                </a:extLst>
              </a:tr>
            </a:tbl>
          </a:graphicData>
        </a:graphic>
      </p:graphicFrame>
      <p:sp>
        <p:nvSpPr>
          <p:cNvPr id="5" name="Content Placeholder 4"/>
          <p:cNvSpPr>
            <a:spLocks noGrp="1"/>
          </p:cNvSpPr>
          <p:nvPr>
            <p:ph sz="quarter" idx="14"/>
          </p:nvPr>
        </p:nvSpPr>
        <p:spPr>
          <a:xfrm>
            <a:off x="457200" y="3716977"/>
            <a:ext cx="8229600" cy="2520311"/>
          </a:xfrm>
        </p:spPr>
        <p:txBody>
          <a:bodyPr/>
          <a:lstStyle/>
          <a:p>
            <a:pPr marL="432" indent="0">
              <a:buNone/>
            </a:pPr>
            <a:r>
              <a:rPr lang="en-US" noProof="0" dirty="0"/>
              <a:t>For example, Doubleday Publishing may print 1.5 million copies of the latest John Grisham novel, expecting to sell them all.</a:t>
            </a:r>
          </a:p>
          <a:p>
            <a:pPr marL="432" indent="0">
              <a:buNone/>
            </a:pPr>
            <a:r>
              <a:rPr lang="en-US" noProof="0" dirty="0"/>
              <a:t>If Doubleday does sell all 1.5 million, its inventories will be unchanged, but if it sells only 1.2 million, it will have an unplanned increase in inventories.</a:t>
            </a:r>
          </a:p>
        </p:txBody>
      </p:sp>
    </p:spTree>
    <p:extLst>
      <p:ext uri="{BB962C8B-B14F-4D97-AF65-F5344CB8AC3E}">
        <p14:creationId xmlns:p14="http://schemas.microsoft.com/office/powerpoint/2010/main" val="76971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Macroeconomic Equilibrium</a:t>
            </a:r>
          </a:p>
        </p:txBody>
      </p:sp>
      <p:sp>
        <p:nvSpPr>
          <p:cNvPr id="4" name="Content Placeholder 3"/>
          <p:cNvSpPr>
            <a:spLocks noGrp="1"/>
          </p:cNvSpPr>
          <p:nvPr>
            <p:ph sz="quarter" idx="13"/>
          </p:nvPr>
        </p:nvSpPr>
        <p:spPr>
          <a:xfrm>
            <a:off x="457200" y="1552575"/>
            <a:ext cx="8232128" cy="822490"/>
          </a:xfrm>
        </p:spPr>
        <p:txBody>
          <a:bodyPr/>
          <a:lstStyle/>
          <a:p>
            <a:pPr marL="432" indent="0">
              <a:buNone/>
            </a:pPr>
            <a:r>
              <a:rPr lang="en-US" sz="2200" noProof="0" dirty="0">
                <a:solidFill>
                  <a:schemeClr val="tx1"/>
                </a:solidFill>
              </a:rPr>
              <a:t>Equilibrium in the economy occurs when spending on output is equal to the value of output produced; that is:</a:t>
            </a:r>
          </a:p>
        </p:txBody>
      </p:sp>
      <p:graphicFrame>
        <p:nvGraphicFramePr>
          <p:cNvPr id="8" name="Object 7" descr="Aggregate expenditure = G D P">
            <a:extLst>
              <a:ext uri="{FF2B5EF4-FFF2-40B4-BE49-F238E27FC236}">
                <a16:creationId xmlns:a16="http://schemas.microsoft.com/office/drawing/2014/main" id="{81759B31-C956-4EE5-AD43-B39598BD6B74}"/>
              </a:ext>
            </a:extLst>
          </p:cNvPr>
          <p:cNvGraphicFramePr>
            <a:graphicFrameLocks noChangeAspect="1"/>
          </p:cNvGraphicFramePr>
          <p:nvPr>
            <p:extLst>
              <p:ext uri="{D42A27DB-BD31-4B8C-83A1-F6EECF244321}">
                <p14:modId xmlns:p14="http://schemas.microsoft.com/office/powerpoint/2010/main" val="897569354"/>
              </p:ext>
            </p:extLst>
          </p:nvPr>
        </p:nvGraphicFramePr>
        <p:xfrm>
          <a:off x="2643188" y="2452688"/>
          <a:ext cx="3857625" cy="320675"/>
        </p:xfrm>
        <a:graphic>
          <a:graphicData uri="http://schemas.openxmlformats.org/presentationml/2006/ole">
            <mc:AlternateContent xmlns:mc="http://schemas.openxmlformats.org/markup-compatibility/2006">
              <mc:Choice xmlns:v="urn:schemas-microsoft-com:vml" Requires="v">
                <p:oleObj name="Equation" r:id="rId2" imgW="3974760" imgH="330120" progId="Equation.DSMT4">
                  <p:embed/>
                </p:oleObj>
              </mc:Choice>
              <mc:Fallback>
                <p:oleObj name="Equation" r:id="rId2" imgW="3974760" imgH="330120" progId="Equation.DSMT4">
                  <p:embed/>
                  <p:pic>
                    <p:nvPicPr>
                      <p:cNvPr id="8" name="Object 7" descr="Aggregate expenditure = G D P">
                        <a:extLst>
                          <a:ext uri="{FF2B5EF4-FFF2-40B4-BE49-F238E27FC236}">
                            <a16:creationId xmlns:a16="http://schemas.microsoft.com/office/drawing/2014/main" id="{81759B31-C956-4EE5-AD43-B39598BD6B74}"/>
                          </a:ext>
                        </a:extLst>
                      </p:cNvPr>
                      <p:cNvPicPr/>
                      <p:nvPr/>
                    </p:nvPicPr>
                    <p:blipFill>
                      <a:blip r:embed="rId3"/>
                      <a:stretch>
                        <a:fillRect/>
                      </a:stretch>
                    </p:blipFill>
                    <p:spPr>
                      <a:xfrm>
                        <a:off x="2643188" y="2452688"/>
                        <a:ext cx="3857625" cy="320675"/>
                      </a:xfrm>
                      <a:prstGeom prst="rect">
                        <a:avLst/>
                      </a:prstGeom>
                    </p:spPr>
                  </p:pic>
                </p:oleObj>
              </mc:Fallback>
            </mc:AlternateContent>
          </a:graphicData>
        </a:graphic>
      </p:graphicFrame>
      <p:sp>
        <p:nvSpPr>
          <p:cNvPr id="5" name="Content Placeholder 4"/>
          <p:cNvSpPr>
            <a:spLocks noGrp="1"/>
          </p:cNvSpPr>
          <p:nvPr>
            <p:ph sz="quarter" idx="14"/>
          </p:nvPr>
        </p:nvSpPr>
        <p:spPr>
          <a:xfrm>
            <a:off x="457200" y="2844824"/>
            <a:ext cx="4152900" cy="492141"/>
          </a:xfrm>
        </p:spPr>
        <p:txBody>
          <a:bodyPr/>
          <a:lstStyle/>
          <a:p>
            <a:pPr marL="432" indent="0">
              <a:buNone/>
            </a:pPr>
            <a:r>
              <a:rPr lang="en-US" sz="2200" noProof="0" dirty="0">
                <a:solidFill>
                  <a:schemeClr val="tx1"/>
                </a:solidFill>
              </a:rPr>
              <a:t>This should look “obvious”:</a:t>
            </a:r>
          </a:p>
        </p:txBody>
      </p:sp>
      <p:graphicFrame>
        <p:nvGraphicFramePr>
          <p:cNvPr id="9" name="Object 8" descr="A E equals C plus I plus G Plus N X">
            <a:extLst>
              <a:ext uri="{FF2B5EF4-FFF2-40B4-BE49-F238E27FC236}">
                <a16:creationId xmlns:a16="http://schemas.microsoft.com/office/drawing/2014/main" id="{8BC1F32B-B3BA-487C-B377-C74C9982D4A4}"/>
              </a:ext>
            </a:extLst>
          </p:cNvPr>
          <p:cNvGraphicFramePr>
            <a:graphicFrameLocks noChangeAspect="1"/>
          </p:cNvGraphicFramePr>
          <p:nvPr>
            <p:extLst>
              <p:ext uri="{D42A27DB-BD31-4B8C-83A1-F6EECF244321}">
                <p14:modId xmlns:p14="http://schemas.microsoft.com/office/powerpoint/2010/main" val="930429650"/>
              </p:ext>
            </p:extLst>
          </p:nvPr>
        </p:nvGraphicFramePr>
        <p:xfrm>
          <a:off x="3333750" y="3429000"/>
          <a:ext cx="2476500" cy="279400"/>
        </p:xfrm>
        <a:graphic>
          <a:graphicData uri="http://schemas.openxmlformats.org/presentationml/2006/ole">
            <mc:AlternateContent xmlns:mc="http://schemas.openxmlformats.org/markup-compatibility/2006">
              <mc:Choice xmlns:v="urn:schemas-microsoft-com:vml" Requires="v">
                <p:oleObj name="Equation" r:id="rId4" imgW="2476440" imgH="279360" progId="Equation.DSMT4">
                  <p:embed/>
                </p:oleObj>
              </mc:Choice>
              <mc:Fallback>
                <p:oleObj name="Equation" r:id="rId4" imgW="2476440" imgH="279360" progId="Equation.DSMT4">
                  <p:embed/>
                  <p:pic>
                    <p:nvPicPr>
                      <p:cNvPr id="9" name="Object 8" descr="A E equals C plus I plus G Plus N X">
                        <a:extLst>
                          <a:ext uri="{FF2B5EF4-FFF2-40B4-BE49-F238E27FC236}">
                            <a16:creationId xmlns:a16="http://schemas.microsoft.com/office/drawing/2014/main" id="{8BC1F32B-B3BA-487C-B377-C74C9982D4A4}"/>
                          </a:ext>
                        </a:extLst>
                      </p:cNvPr>
                      <p:cNvPicPr/>
                      <p:nvPr/>
                    </p:nvPicPr>
                    <p:blipFill>
                      <a:blip r:embed="rId5"/>
                      <a:stretch>
                        <a:fillRect/>
                      </a:stretch>
                    </p:blipFill>
                    <p:spPr>
                      <a:xfrm>
                        <a:off x="3333750" y="3429000"/>
                        <a:ext cx="2476500" cy="279400"/>
                      </a:xfrm>
                      <a:prstGeom prst="rect">
                        <a:avLst/>
                      </a:prstGeom>
                    </p:spPr>
                  </p:pic>
                </p:oleObj>
              </mc:Fallback>
            </mc:AlternateContent>
          </a:graphicData>
        </a:graphic>
      </p:graphicFrame>
      <p:graphicFrame>
        <p:nvGraphicFramePr>
          <p:cNvPr id="10" name="Object 9" descr="G D P equals C plus I plus G Plus N X">
            <a:extLst>
              <a:ext uri="{FF2B5EF4-FFF2-40B4-BE49-F238E27FC236}">
                <a16:creationId xmlns:a16="http://schemas.microsoft.com/office/drawing/2014/main" id="{9A096654-1653-4B34-884C-1BF915B18429}"/>
              </a:ext>
            </a:extLst>
          </p:cNvPr>
          <p:cNvGraphicFramePr>
            <a:graphicFrameLocks noChangeAspect="1"/>
          </p:cNvGraphicFramePr>
          <p:nvPr>
            <p:extLst>
              <p:ext uri="{D42A27DB-BD31-4B8C-83A1-F6EECF244321}">
                <p14:modId xmlns:p14="http://schemas.microsoft.com/office/powerpoint/2010/main" val="831750714"/>
              </p:ext>
            </p:extLst>
          </p:nvPr>
        </p:nvGraphicFramePr>
        <p:xfrm>
          <a:off x="3149600" y="3826188"/>
          <a:ext cx="2641600" cy="279400"/>
        </p:xfrm>
        <a:graphic>
          <a:graphicData uri="http://schemas.openxmlformats.org/presentationml/2006/ole">
            <mc:AlternateContent xmlns:mc="http://schemas.openxmlformats.org/markup-compatibility/2006">
              <mc:Choice xmlns:v="urn:schemas-microsoft-com:vml" Requires="v">
                <p:oleObj name="Equation" r:id="rId6" imgW="2641320" imgH="279360" progId="Equation.DSMT4">
                  <p:embed/>
                </p:oleObj>
              </mc:Choice>
              <mc:Fallback>
                <p:oleObj name="Equation" r:id="rId6" imgW="2641320" imgH="279360" progId="Equation.DSMT4">
                  <p:embed/>
                  <p:pic>
                    <p:nvPicPr>
                      <p:cNvPr id="10" name="Object 9" descr="G D P equals C plus I plus G Plus N X">
                        <a:extLst>
                          <a:ext uri="{FF2B5EF4-FFF2-40B4-BE49-F238E27FC236}">
                            <a16:creationId xmlns:a16="http://schemas.microsoft.com/office/drawing/2014/main" id="{9A096654-1653-4B34-884C-1BF915B18429}"/>
                          </a:ext>
                        </a:extLst>
                      </p:cNvPr>
                      <p:cNvPicPr/>
                      <p:nvPr/>
                    </p:nvPicPr>
                    <p:blipFill>
                      <a:blip r:embed="rId7"/>
                      <a:stretch>
                        <a:fillRect/>
                      </a:stretch>
                    </p:blipFill>
                    <p:spPr>
                      <a:xfrm>
                        <a:off x="3149600" y="3826188"/>
                        <a:ext cx="2641600" cy="279400"/>
                      </a:xfrm>
                      <a:prstGeom prst="rect">
                        <a:avLst/>
                      </a:prstGeom>
                    </p:spPr>
                  </p:pic>
                </p:oleObj>
              </mc:Fallback>
            </mc:AlternateContent>
          </a:graphicData>
        </a:graphic>
      </p:graphicFrame>
      <p:sp>
        <p:nvSpPr>
          <p:cNvPr id="6" name="Content Placeholder 5"/>
          <p:cNvSpPr>
            <a:spLocks noGrp="1"/>
          </p:cNvSpPr>
          <p:nvPr>
            <p:ph sz="quarter" idx="15"/>
          </p:nvPr>
        </p:nvSpPr>
        <p:spPr>
          <a:xfrm>
            <a:off x="457200" y="4263242"/>
            <a:ext cx="8232128" cy="2045482"/>
          </a:xfrm>
        </p:spPr>
        <p:txBody>
          <a:bodyPr/>
          <a:lstStyle/>
          <a:p>
            <a:pPr marL="432" indent="0">
              <a:buNone/>
            </a:pPr>
            <a:r>
              <a:rPr lang="en-US" sz="2200" noProof="0" dirty="0">
                <a:solidFill>
                  <a:schemeClr val="tx1"/>
                </a:solidFill>
              </a:rPr>
              <a:t>The difference is that in the first equation, </a:t>
            </a:r>
            <a:r>
              <a:rPr lang="en-US" sz="2200" i="1" noProof="0" dirty="0">
                <a:solidFill>
                  <a:schemeClr val="tx1"/>
                </a:solidFill>
              </a:rPr>
              <a:t>I</a:t>
            </a:r>
            <a:r>
              <a:rPr lang="en-US" sz="2200" noProof="0" dirty="0">
                <a:solidFill>
                  <a:schemeClr val="tx1"/>
                </a:solidFill>
              </a:rPr>
              <a:t> is planned investment, whereas in the second, </a:t>
            </a:r>
            <a:r>
              <a:rPr lang="en-US" sz="2200" i="1" noProof="0" dirty="0">
                <a:solidFill>
                  <a:schemeClr val="tx1"/>
                </a:solidFill>
              </a:rPr>
              <a:t>I</a:t>
            </a:r>
            <a:r>
              <a:rPr lang="en-US" sz="2200" noProof="0" dirty="0">
                <a:solidFill>
                  <a:schemeClr val="tx1"/>
                </a:solidFill>
              </a:rPr>
              <a:t> is actual investment.</a:t>
            </a:r>
          </a:p>
          <a:p>
            <a:pPr marL="432" indent="0">
              <a:buNone/>
            </a:pPr>
            <a:r>
              <a:rPr lang="en-US" sz="2200" b="1" noProof="0" dirty="0">
                <a:solidFill>
                  <a:schemeClr val="tx1"/>
                </a:solidFill>
              </a:rPr>
              <a:t>So, macroeconomic equilibrium occurs when planned investment equals actual investment, that is, no unplanned change in inventories.</a:t>
            </a:r>
          </a:p>
        </p:txBody>
      </p:sp>
    </p:spTree>
    <p:extLst>
      <p:ext uri="{BB962C8B-B14F-4D97-AF65-F5344CB8AC3E}">
        <p14:creationId xmlns:p14="http://schemas.microsoft.com/office/powerpoint/2010/main" val="41063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Table 12.2 The Relationship between Aggregate Expenditure and G</a:t>
            </a:r>
            <a:r>
              <a:rPr lang="en-US" sz="100" noProof="0" dirty="0">
                <a:solidFill>
                  <a:schemeClr val="tx2"/>
                </a:solidFill>
              </a:rPr>
              <a:t> </a:t>
            </a:r>
            <a:r>
              <a:rPr lang="en-US" sz="3200" noProof="0" dirty="0">
                <a:solidFill>
                  <a:schemeClr val="tx2"/>
                </a:solidFill>
              </a:rPr>
              <a:t>D</a:t>
            </a:r>
            <a:r>
              <a:rPr lang="en-US" sz="100" noProof="0" dirty="0">
                <a:solidFill>
                  <a:schemeClr val="tx2"/>
                </a:solidFill>
              </a:rPr>
              <a:t> </a:t>
            </a:r>
            <a:r>
              <a:rPr lang="en-US" sz="3200" noProof="0" dirty="0">
                <a:solidFill>
                  <a:schemeClr val="tx2"/>
                </a:solidFill>
              </a:rPr>
              <a:t>P</a:t>
            </a:r>
          </a:p>
        </p:txBody>
      </p:sp>
      <p:graphicFrame>
        <p:nvGraphicFramePr>
          <p:cNvPr id="3" name="Table 2"/>
          <p:cNvGraphicFramePr>
            <a:graphicFrameLocks noGrp="1"/>
          </p:cNvGraphicFramePr>
          <p:nvPr>
            <p:extLst>
              <p:ext uri="{D42A27DB-BD31-4B8C-83A1-F6EECF244321}">
                <p14:modId xmlns:p14="http://schemas.microsoft.com/office/powerpoint/2010/main" val="1314454261"/>
              </p:ext>
            </p:extLst>
          </p:nvPr>
        </p:nvGraphicFramePr>
        <p:xfrm>
          <a:off x="468311" y="1565735"/>
          <a:ext cx="8207376" cy="2272158"/>
        </p:xfrm>
        <a:graphic>
          <a:graphicData uri="http://schemas.openxmlformats.org/drawingml/2006/table">
            <a:tbl>
              <a:tblPr firstRow="1" bandRow="1">
                <a:tableStyleId>{2D5ABB26-0587-4C30-8999-92F81FD0307C}</a:tableStyleId>
              </a:tblPr>
              <a:tblGrid>
                <a:gridCol w="2735792">
                  <a:extLst>
                    <a:ext uri="{9D8B030D-6E8A-4147-A177-3AD203B41FA5}">
                      <a16:colId xmlns:a16="http://schemas.microsoft.com/office/drawing/2014/main" val="267343777"/>
                    </a:ext>
                  </a:extLst>
                </a:gridCol>
                <a:gridCol w="2735792">
                  <a:extLst>
                    <a:ext uri="{9D8B030D-6E8A-4147-A177-3AD203B41FA5}">
                      <a16:colId xmlns:a16="http://schemas.microsoft.com/office/drawing/2014/main" val="1077284440"/>
                    </a:ext>
                  </a:extLst>
                </a:gridCol>
                <a:gridCol w="2735792">
                  <a:extLst>
                    <a:ext uri="{9D8B030D-6E8A-4147-A177-3AD203B41FA5}">
                      <a16:colId xmlns:a16="http://schemas.microsoft.com/office/drawing/2014/main" val="3493996553"/>
                    </a:ext>
                  </a:extLst>
                </a:gridCol>
              </a:tblGrid>
              <a:tr h="264710">
                <a:tc>
                  <a:txBody>
                    <a:bodyPr/>
                    <a:lstStyle/>
                    <a:p>
                      <a:pPr marL="0" marR="0" lvl="0" indent="0" algn="l" rtl="0">
                        <a:lnSpc>
                          <a:spcPct val="100000"/>
                        </a:lnSpc>
                        <a:spcBef>
                          <a:spcPts val="1500"/>
                        </a:spcBef>
                        <a:spcAft>
                          <a:spcPts val="0"/>
                        </a:spcAft>
                        <a:buClr>
                          <a:srgbClr val="000000"/>
                        </a:buClr>
                        <a:buSzPts val="1800"/>
                        <a:buFont typeface="Arial"/>
                        <a:buNone/>
                      </a:pPr>
                      <a:r>
                        <a:rPr lang="en-US" sz="1800" b="1" u="none" strike="noStrike" cap="none" dirty="0">
                          <a:latin typeface="+mn-lt"/>
                          <a:ea typeface="Arial"/>
                          <a:cs typeface="Arial"/>
                          <a:sym typeface="Arial"/>
                        </a:rPr>
                        <a:t>If …</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b="1" u="none" strike="noStrike" cap="none" dirty="0">
                          <a:latin typeface="+mn-lt"/>
                          <a:ea typeface="Arial"/>
                          <a:cs typeface="Arial"/>
                          <a:sym typeface="Arial"/>
                        </a:rPr>
                        <a:t>then …</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b="1" u="none" strike="noStrike" cap="none" dirty="0">
                          <a:latin typeface="+mn-lt"/>
                          <a:ea typeface="Arial"/>
                          <a:cs typeface="Arial"/>
                          <a:sym typeface="Arial"/>
                        </a:rPr>
                        <a:t>and …</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9828909"/>
                  </a:ext>
                </a:extLst>
              </a:tr>
              <a:tr h="731299">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aggregate expenditure is </a:t>
                      </a:r>
                      <a:r>
                        <a:rPr lang="en-US" sz="1800" b="1" i="0" u="none" strike="noStrike" cap="none" dirty="0">
                          <a:latin typeface="+mn-lt"/>
                          <a:ea typeface="Arial"/>
                          <a:cs typeface="Arial"/>
                          <a:sym typeface="Arial"/>
                        </a:rPr>
                        <a:t>equal</a:t>
                      </a:r>
                      <a:r>
                        <a:rPr lang="en-US" sz="1800" i="1" u="none" strike="noStrike" cap="none" dirty="0">
                          <a:latin typeface="+mn-lt"/>
                          <a:ea typeface="Arial"/>
                          <a:cs typeface="Arial"/>
                          <a:sym typeface="Arial"/>
                        </a:rPr>
                        <a:t> </a:t>
                      </a:r>
                      <a:r>
                        <a:rPr lang="en-US" sz="1800" u="none" strike="noStrike" cap="none" dirty="0">
                          <a:latin typeface="+mn-lt"/>
                          <a:ea typeface="Arial"/>
                          <a:cs typeface="Arial"/>
                          <a:sym typeface="Arial"/>
                        </a:rPr>
                        <a:t>to G</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D</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P,</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inventories are </a:t>
                      </a:r>
                      <a:r>
                        <a:rPr lang="en-US" sz="1800" b="1" i="0" u="none" strike="noStrike" cap="none" dirty="0">
                          <a:latin typeface="+mn-lt"/>
                          <a:ea typeface="Arial"/>
                          <a:cs typeface="Arial"/>
                          <a:sym typeface="Arial"/>
                        </a:rPr>
                        <a:t>unchanged,</a:t>
                      </a:r>
                      <a:endParaRPr sz="1800" b="1" i="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the economy is in </a:t>
                      </a:r>
                      <a:r>
                        <a:rPr lang="en-US" sz="1800" b="1" i="0" u="none" strike="noStrike" cap="none" dirty="0">
                          <a:latin typeface="+mn-lt"/>
                          <a:ea typeface="Arial"/>
                          <a:cs typeface="Arial"/>
                          <a:sym typeface="Arial"/>
                        </a:rPr>
                        <a:t>macroeconomic equilibrium</a:t>
                      </a:r>
                      <a:r>
                        <a:rPr lang="en-US" sz="1800" b="0" i="0" u="none" strike="noStrike" cap="none" dirty="0">
                          <a:latin typeface="+mn-lt"/>
                          <a:ea typeface="Arial"/>
                          <a:cs typeface="Arial"/>
                          <a:sym typeface="Arial"/>
                        </a:rPr>
                        <a:t>.</a:t>
                      </a:r>
                      <a:endParaRPr sz="1800" b="0" i="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088601"/>
                  </a:ext>
                </a:extLst>
              </a:tr>
              <a:tr h="587439">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aggregate expenditure is </a:t>
                      </a:r>
                      <a:r>
                        <a:rPr lang="en-US" sz="1800" b="1" i="0" u="none" strike="noStrike" cap="none" dirty="0">
                          <a:latin typeface="+mn-lt"/>
                          <a:ea typeface="Arial"/>
                          <a:cs typeface="Arial"/>
                          <a:sym typeface="Arial"/>
                        </a:rPr>
                        <a:t>less</a:t>
                      </a:r>
                      <a:r>
                        <a:rPr lang="en-US" sz="1800" i="1" u="none" strike="noStrike" cap="none" dirty="0">
                          <a:latin typeface="+mn-lt"/>
                          <a:ea typeface="Arial"/>
                          <a:cs typeface="Arial"/>
                          <a:sym typeface="Arial"/>
                        </a:rPr>
                        <a:t> </a:t>
                      </a:r>
                      <a:r>
                        <a:rPr lang="en-US" sz="1800" u="none" strike="noStrike" cap="none" dirty="0">
                          <a:latin typeface="+mn-lt"/>
                          <a:ea typeface="Arial"/>
                          <a:cs typeface="Arial"/>
                          <a:sym typeface="Arial"/>
                        </a:rPr>
                        <a:t>than G</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D</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P,</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inventories </a:t>
                      </a:r>
                      <a:r>
                        <a:rPr lang="en-US" sz="1800" b="1" i="0" u="none" strike="noStrike" cap="none" dirty="0">
                          <a:latin typeface="+mn-lt"/>
                          <a:ea typeface="Arial"/>
                          <a:cs typeface="Arial"/>
                          <a:sym typeface="Arial"/>
                        </a:rPr>
                        <a:t>rise,</a:t>
                      </a:r>
                      <a:endParaRPr sz="1800" b="1" i="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G</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D</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P and employment </a:t>
                      </a:r>
                      <a:r>
                        <a:rPr lang="en-US" sz="1800" b="1" i="0" u="none" strike="noStrike" cap="none" dirty="0">
                          <a:latin typeface="+mn-lt"/>
                          <a:ea typeface="Arial"/>
                          <a:cs typeface="Arial"/>
                          <a:sym typeface="Arial"/>
                        </a:rPr>
                        <a:t>decrease</a:t>
                      </a:r>
                      <a:r>
                        <a:rPr lang="en-US" sz="1800" u="none" strike="noStrike" cap="none" dirty="0">
                          <a:latin typeface="+mn-lt"/>
                          <a:ea typeface="Arial"/>
                          <a:cs typeface="Arial"/>
                          <a:sym typeface="Arial"/>
                        </a:rPr>
                        <a:t>.</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41643"/>
                  </a:ext>
                </a:extLst>
              </a:tr>
              <a:tr h="587439">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aggregate expenditure is </a:t>
                      </a:r>
                      <a:r>
                        <a:rPr lang="en-US" sz="1800" b="1" i="0" u="none" strike="noStrike" cap="none" dirty="0">
                          <a:latin typeface="+mn-lt"/>
                          <a:ea typeface="Arial"/>
                          <a:cs typeface="Arial"/>
                          <a:sym typeface="Arial"/>
                        </a:rPr>
                        <a:t>greater</a:t>
                      </a:r>
                      <a:r>
                        <a:rPr lang="en-US" sz="1800" i="1" u="none" strike="noStrike" cap="none" dirty="0">
                          <a:latin typeface="+mn-lt"/>
                          <a:ea typeface="Arial"/>
                          <a:cs typeface="Arial"/>
                          <a:sym typeface="Arial"/>
                        </a:rPr>
                        <a:t> </a:t>
                      </a:r>
                      <a:r>
                        <a:rPr lang="en-US" sz="1800" u="none" strike="noStrike" cap="none" dirty="0">
                          <a:latin typeface="+mn-lt"/>
                          <a:ea typeface="Arial"/>
                          <a:cs typeface="Arial"/>
                          <a:sym typeface="Arial"/>
                        </a:rPr>
                        <a:t>than G</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D</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P,</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inventories </a:t>
                      </a:r>
                      <a:r>
                        <a:rPr lang="en-US" sz="1800" b="1" i="0" u="none" strike="noStrike" cap="none" dirty="0">
                          <a:latin typeface="+mn-lt"/>
                          <a:ea typeface="Arial"/>
                          <a:cs typeface="Arial"/>
                          <a:sym typeface="Arial"/>
                        </a:rPr>
                        <a:t>fall,</a:t>
                      </a:r>
                      <a:endParaRPr sz="1800" b="1" i="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1500"/>
                        </a:spcBef>
                        <a:spcAft>
                          <a:spcPts val="0"/>
                        </a:spcAft>
                        <a:buClr>
                          <a:srgbClr val="000000"/>
                        </a:buClr>
                        <a:buSzPts val="1800"/>
                        <a:buFont typeface="Arial"/>
                        <a:buNone/>
                      </a:pPr>
                      <a:r>
                        <a:rPr lang="en-US" sz="1800" u="none" strike="noStrike" cap="none" dirty="0">
                          <a:latin typeface="+mn-lt"/>
                          <a:ea typeface="Arial"/>
                          <a:cs typeface="Arial"/>
                          <a:sym typeface="Arial"/>
                        </a:rPr>
                        <a:t>G</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D</a:t>
                      </a:r>
                      <a:r>
                        <a:rPr lang="en-US" sz="100" u="none" strike="noStrike" cap="none" baseline="0" dirty="0">
                          <a:latin typeface="+mn-lt"/>
                          <a:ea typeface="Arial"/>
                          <a:cs typeface="Arial"/>
                          <a:sym typeface="Arial"/>
                        </a:rPr>
                        <a:t> </a:t>
                      </a:r>
                      <a:r>
                        <a:rPr lang="en-US" sz="1800" u="none" strike="noStrike" cap="none" dirty="0">
                          <a:latin typeface="+mn-lt"/>
                          <a:ea typeface="Arial"/>
                          <a:cs typeface="Arial"/>
                          <a:sym typeface="Arial"/>
                        </a:rPr>
                        <a:t>P and employment </a:t>
                      </a:r>
                      <a:r>
                        <a:rPr lang="en-US" sz="1800" b="1" i="0" u="none" strike="noStrike" cap="none" dirty="0">
                          <a:latin typeface="+mn-lt"/>
                          <a:ea typeface="Arial"/>
                          <a:cs typeface="Arial"/>
                          <a:sym typeface="Arial"/>
                        </a:rPr>
                        <a:t>increase</a:t>
                      </a:r>
                      <a:r>
                        <a:rPr lang="en-US" sz="1800" u="none" strike="noStrike" cap="none" dirty="0">
                          <a:latin typeface="+mn-lt"/>
                          <a:ea typeface="Arial"/>
                          <a:cs typeface="Arial"/>
                          <a:sym typeface="Arial"/>
                        </a:rPr>
                        <a:t>.</a:t>
                      </a:r>
                      <a:endParaRPr sz="1800" u="none" strike="noStrike" cap="none" dirty="0">
                        <a:latin typeface="+mn-lt"/>
                        <a:ea typeface="Arial"/>
                        <a:cs typeface="Arial"/>
                        <a:sym typeface="Arial"/>
                      </a:endParaRPr>
                    </a:p>
                  </a:txBody>
                  <a:tcPr marL="45725"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5713003"/>
                  </a:ext>
                </a:extLst>
              </a:tr>
            </a:tbl>
          </a:graphicData>
        </a:graphic>
      </p:graphicFrame>
      <p:sp>
        <p:nvSpPr>
          <p:cNvPr id="5" name="Content Placeholder 4"/>
          <p:cNvSpPr>
            <a:spLocks noGrp="1"/>
          </p:cNvSpPr>
          <p:nvPr>
            <p:ph sz="quarter" idx="14"/>
          </p:nvPr>
        </p:nvSpPr>
        <p:spPr>
          <a:xfrm>
            <a:off x="457200" y="4031300"/>
            <a:ext cx="8229600" cy="2105025"/>
          </a:xfrm>
        </p:spPr>
        <p:txBody>
          <a:bodyPr/>
          <a:lstStyle/>
          <a:p>
            <a:pPr marL="432" indent="0">
              <a:buNone/>
            </a:pPr>
            <a:r>
              <a:rPr lang="en-US" sz="2200" noProof="0" dirty="0"/>
              <a:t>Just like markets for a particular product may not be in equilibrium (quantity supplied may not equal quantity demanded at the current price), the economy may not be in equilibrium.</a:t>
            </a:r>
          </a:p>
          <a:p>
            <a:pPr marL="432" indent="0">
              <a:buNone/>
            </a:pPr>
            <a:r>
              <a:rPr lang="en-US" sz="2200" noProof="0" dirty="0"/>
              <a:t>The table summarizes how the economy adjusts to macroeconomic equilibrium.</a:t>
            </a:r>
          </a:p>
        </p:txBody>
      </p:sp>
    </p:spTree>
    <p:extLst>
      <p:ext uri="{BB962C8B-B14F-4D97-AF65-F5344CB8AC3E}">
        <p14:creationId xmlns:p14="http://schemas.microsoft.com/office/powerpoint/2010/main" val="425922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7CC2E4-E463-4C4C-9EE1-88F4E6FF0109}">
  <ds:schemaRefs>
    <ds:schemaRef ds:uri="http://schemas.microsoft.com/sharepoint/v3/contenttype/forms"/>
  </ds:schemaRefs>
</ds:datastoreItem>
</file>

<file path=customXml/itemProps2.xml><?xml version="1.0" encoding="utf-8"?>
<ds:datastoreItem xmlns:ds="http://schemas.openxmlformats.org/officeDocument/2006/customXml" ds:itemID="{2495D4BD-F8C3-4171-A636-F955D4DF6E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16ABF4-1C7E-4F64-94FA-6EC9E4981981}">
  <ds:schemaRefs>
    <ds:schemaRef ds:uri="6125ffc9-2c56-435e-8267-1393444907b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7c1bd8dc-4e40-424f-a15f-9ffcd522197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645</TotalTime>
  <Words>9774</Words>
  <Application>Microsoft Office PowerPoint</Application>
  <PresentationFormat>On-screen Show (4:3)</PresentationFormat>
  <Paragraphs>553</Paragraphs>
  <Slides>64</Slides>
  <Notes>27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3" baseType="lpstr">
      <vt:lpstr>Verdana</vt:lpstr>
      <vt:lpstr>Times New Roman</vt:lpstr>
      <vt:lpstr>Noto Sans Symbols</vt:lpstr>
      <vt:lpstr>Arial</vt:lpstr>
      <vt:lpstr>Calibri</vt:lpstr>
      <vt:lpstr>Segoe UI</vt:lpstr>
      <vt:lpstr>USHE</vt:lpstr>
      <vt:lpstr>USHE_slide options</vt:lpstr>
      <vt:lpstr>Equation</vt:lpstr>
      <vt:lpstr>Macroeconomics</vt:lpstr>
      <vt:lpstr>Chapter Outline</vt:lpstr>
      <vt:lpstr>Glamping and Airstream’s Ride on the Business Cycle</vt:lpstr>
      <vt:lpstr>12.1 The Aggregate Expenditure Model</vt:lpstr>
      <vt:lpstr>Four Components of Aggregate Expenditure </vt:lpstr>
      <vt:lpstr>The Difference between Planned Investment and Actual Investment</vt:lpstr>
      <vt:lpstr>Table 12.1 The Relationship Between Actual and Planned Investment</vt:lpstr>
      <vt:lpstr>Macroeconomic Equilibrium</vt:lpstr>
      <vt:lpstr>Table 12.2 The Relationship between Aggregate Expenditure and G D P</vt:lpstr>
      <vt:lpstr>12.2 Determining the Level of Aggregate Expenditure in the Economy</vt:lpstr>
      <vt:lpstr>Table 12.3 Components of Real Aggregate Expenditure, 2022</vt:lpstr>
      <vt:lpstr>Figure 12.1 Real Consumption, 1979–2023</vt:lpstr>
      <vt:lpstr>Determinants of Consumption (1 of 2)</vt:lpstr>
      <vt:lpstr>Determinants of Consumption (2 of 2)</vt:lpstr>
      <vt:lpstr>Figure 12.2 Real Consumption and Spending on Motor Vehicles and R Vs, 1985–2022</vt:lpstr>
      <vt:lpstr>The Volatility of Consumer Spending on Durables</vt:lpstr>
      <vt:lpstr>Figure 12.3 The Relationship between Consumption and Income, 1980–2022</vt:lpstr>
      <vt:lpstr>Marginal Propensity to Consume</vt:lpstr>
      <vt:lpstr>Estimating the M P C</vt:lpstr>
      <vt:lpstr>Consumption and National Income</vt:lpstr>
      <vt:lpstr>Figure 12.4 The Relationship between Consumption and National Income</vt:lpstr>
      <vt:lpstr>Income, Consumption, and Saving</vt:lpstr>
      <vt:lpstr>Marginal Propensity to Save</vt:lpstr>
      <vt:lpstr>Figure 12.5 Real Investment, 1979-2022</vt:lpstr>
      <vt:lpstr>Determinants of Planned Investment (1 of 2)</vt:lpstr>
      <vt:lpstr>Determinants of Planned Investment (2 of 2)</vt:lpstr>
      <vt:lpstr>Apply the Concept: Young Buyers Help Boost the Housing Market (1 of 3)</vt:lpstr>
      <vt:lpstr>Apply the Concept: Young Buyers Help Boost the Housing Market (2 of 3)</vt:lpstr>
      <vt:lpstr>Apply the Concept: Young Buyers Help Boost the Housing Market (3 of 3)</vt:lpstr>
      <vt:lpstr>Figure 12.6 Real Government Purchases, 1979–2023</vt:lpstr>
      <vt:lpstr>Figure 12.7 Real Net Exports, 1979–2023</vt:lpstr>
      <vt:lpstr>Determinants of Net Exports</vt:lpstr>
      <vt:lpstr>Apply the Concept: The iPhone Is Made in China… or Is It?</vt:lpstr>
      <vt:lpstr>12.3 Graphing Macroeconomic Equilibrium</vt:lpstr>
      <vt:lpstr>Figure 12.8 An Example of a 45 degrees       -Line Diagram</vt:lpstr>
      <vt:lpstr>Figure 12.9 The Relationship between Planned Aggregate Expenditure and G D P on a 45 degrees     -Line Diagram</vt:lpstr>
      <vt:lpstr>Determining the Macroeconomic Equilibrium</vt:lpstr>
      <vt:lpstr>Figure 12.10 Macroeconomic Equilibrium on the 45 degrees      -Line Diagram (1 of 3)</vt:lpstr>
      <vt:lpstr>Figure 12.10 Macroeconomic Equilibrium on the 45 degrees      -Line Diagram (2 of 3)</vt:lpstr>
      <vt:lpstr>Figure 12.10 Macroeconomic Equilibrium on the 45 degrees      -Line Diagram (3 of 3)</vt:lpstr>
      <vt:lpstr>Figure 12.11 Macroeconomic Equilibrium</vt:lpstr>
      <vt:lpstr>Figure 12.12 Showing a Recession on the 45 degrees      -Line Diagram</vt:lpstr>
      <vt:lpstr>The Important Role of Inventories</vt:lpstr>
      <vt:lpstr>Table 12.4 Macroeconomic Equilibrium</vt:lpstr>
      <vt:lpstr>12.4 The Multiplier Effect</vt:lpstr>
      <vt:lpstr>Figure 12.13 The Multiplier Effect</vt:lpstr>
      <vt:lpstr>Table 12.5 The Multiplier Effect in Action</vt:lpstr>
      <vt:lpstr>Eventual Effect of the Multiplier</vt:lpstr>
      <vt:lpstr>Apply the Concept: The Multiplier in Reverse: the Great Depression (1 of 2)</vt:lpstr>
      <vt:lpstr>Apply the Concept: The Multiplier in Reverse: the Great Depression (2 of 2)</vt:lpstr>
      <vt:lpstr>The Multiplier and the Marginal Propensity to Consume</vt:lpstr>
      <vt:lpstr>A Formula for the Multiplier</vt:lpstr>
      <vt:lpstr>Summarizing the Multiplier Effect</vt:lpstr>
      <vt:lpstr>The Paradox of Thrift</vt:lpstr>
      <vt:lpstr>12.5 The Aggregate Demand Curve</vt:lpstr>
      <vt:lpstr>How Does the Price Level Affect Aggregate Expenditures?</vt:lpstr>
      <vt:lpstr>Figure 12.14 The Effect of a Change in the Price Level on Real G D P</vt:lpstr>
      <vt:lpstr>Figure 12.15 The Aggregate Demand Curve</vt:lpstr>
      <vt:lpstr>Appendix: The Algebra of Macroeconomic Equilibrium</vt:lpstr>
      <vt:lpstr>Aggregate Expenditure Equations</vt:lpstr>
      <vt:lpstr>Solving the Model</vt:lpstr>
      <vt:lpstr>General Aggregate Expenditure Equations</vt:lpstr>
      <vt:lpstr>Solving the General Aggregate Expenditure Equations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12, Aggregate Expenditure and Output in the Short Run</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 Alt text for math equations within the title have been placed behind the title intentionally to provide a better screen reader user experience.</dc:description>
  <cp:lastModifiedBy>Chiranjeevi Kumar</cp:lastModifiedBy>
  <cp:revision>1003</cp:revision>
  <dcterms:modified xsi:type="dcterms:W3CDTF">2024-05-03T12:55:04Z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